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65" r:id="rId4"/>
    <p:sldId id="264" r:id="rId5"/>
    <p:sldId id="263" r:id="rId6"/>
    <p:sldId id="256" r:id="rId7"/>
    <p:sldId id="258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00"/>
    <a:srgbClr val="FFCCFF"/>
    <a:srgbClr val="00CC99"/>
    <a:srgbClr val="CC3300"/>
    <a:srgbClr val="A50021"/>
    <a:srgbClr val="996633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558" autoAdjust="0"/>
  </p:normalViewPr>
  <p:slideViewPr>
    <p:cSldViewPr>
      <p:cViewPr>
        <p:scale>
          <a:sx n="50" d="100"/>
          <a:sy n="50" d="100"/>
        </p:scale>
        <p:origin x="-1128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906E4-0CC1-4874-9B33-9D57660F5B10}" type="datetimeFigureOut">
              <a:rPr lang="en-US" smtClean="0"/>
              <a:t>10/7/2009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316AF-D27E-41AD-B77E-08F706F3DE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4B59DE-6EBF-483C-B21A-0DB8ABF4D81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27DF3-D064-41FC-8347-64D27A868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3190F-A270-4E46-B19E-7F91FF302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55EF4-83B7-4900-8B87-D2CF9B187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E4704-40C3-41FA-AFD5-2E6C2822D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36748-5B02-4C8A-8082-9DE63078A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3DE06-7A9E-48AB-B79A-2B8FDE4CD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5DA67-4BBB-4339-A33A-E6E80227A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C2E27-6BE9-4FF6-BE5B-9989DAA69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35D62-BAC2-4005-8415-D6A451345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F9F08-D811-4A63-A535-7F2639366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CDD08-F2E8-4FA1-A5BA-AF78DA087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C0CCA-2F11-4AB5-BBE4-A3FAAE334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24C4C-A6CB-4395-B4C1-F105D67D6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D6AAFBC-B680-4290-BA38-A5D4F9663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http://images.bestwebbuys.com/muze/books/00/0830414800.jpg&amp;imgrefurl=http://www.bestwebbuys.com/Understanding_Generalist_Practice-ISBN_0830414800.html%3Fisrc%3Db-search&amp;h=254&amp;w=206&amp;sz=13&amp;hl=en&amp;start=2&amp;tbnid=QkJg33RbW4APRM:&amp;tbnh=111&amp;tbnw=90&amp;prev=/images%3Fq%3Dgeneralist%2Bpractice%26svnum%3D10%26hl%3Den%26lr%3D%26sa%3DG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m/imgres?imgurl=http://www.gazellebookservices.co.uk/ImagesMaster/W150/0945483929.jpg&amp;imgrefurl=http://www.gazellebookservices.co.uk/ISBN/0945483929.htm&amp;h=195&amp;w=150&amp;sz=7&amp;hl=en&amp;start=27&amp;tbnid=BBSDhLzvNskOtM:&amp;tbnh=104&amp;tbnw=80&amp;prev=/images%3Fq%3Dgeneralist%2Bpractice%26start%3D20%26ndsp%3D20%26svnum%3D10%26hl%3Den%26lr%3D%26sa%3D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4.gif"/><Relationship Id="rId7" Type="http://schemas.openxmlformats.org/officeDocument/2006/relationships/image" Target="../media/image7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hyperlink" Target="http://cgi.ebay.com/HMB-Max-Increased-Muscle-Mass-Strength-PowerNutra_W0QQitemZ260034758756QQihZ016QQcategoryZ97034QQrdZ1QQcmdZViewItem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610600" cy="1470025"/>
          </a:xfrm>
        </p:spPr>
        <p:txBody>
          <a:bodyPr/>
          <a:lstStyle/>
          <a:p>
            <a:pPr eaLnBrk="1" hangingPunct="1"/>
            <a:r>
              <a:rPr lang="en-US" smtClean="0"/>
              <a:t>Which of the following are </a:t>
            </a:r>
            <a:r>
              <a:rPr lang="en-US" u="sng" smtClean="0"/>
              <a:t>not </a:t>
            </a:r>
            <a:r>
              <a:rPr lang="en-US" smtClean="0"/>
              <a:t>compatible with self-determination?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534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	</a:t>
            </a:r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dirty="0" smtClean="0"/>
              <a:t>Investing time to discover a person’s primary goals.</a:t>
            </a:r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dirty="0" smtClean="0"/>
              <a:t>Working with them to determine the pro’s &amp; con’s of this plan</a:t>
            </a:r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dirty="0" smtClean="0"/>
              <a:t>Informing them the best plan of action from your point of personal point of view</a:t>
            </a:r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dirty="0" smtClean="0"/>
              <a:t>Making calls on their behalf to assist in the implementation of their plan</a:t>
            </a:r>
          </a:p>
          <a:p>
            <a:pPr marL="514350" indent="-514350" eaLnBrk="1" hangingPunct="1">
              <a:buFontTx/>
              <a:buAutoNum type="alphaUcPeriod"/>
              <a:defRPr/>
            </a:pPr>
            <a:endParaRPr lang="en-US" dirty="0" smtClean="0"/>
          </a:p>
          <a:p>
            <a:pPr marL="514350" indent="-514350" eaLnBrk="1" hangingPunct="1">
              <a:buFontTx/>
              <a:buAutoNum type="alphaUcPeriod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Things to watch for- were these things strengths-oriented</a:t>
            </a:r>
            <a:br>
              <a:rPr lang="en-US" sz="4000" smtClean="0"/>
            </a:br>
            <a:r>
              <a:rPr lang="en-US" sz="4000" smtClean="0"/>
              <a:t>(pro’s &amp; con’s)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1) the interviewer’s demeanor </a:t>
            </a:r>
          </a:p>
          <a:p>
            <a:pPr eaLnBrk="1" hangingPunct="1"/>
            <a:r>
              <a:rPr lang="en-US" smtClean="0"/>
              <a:t>2) questions and responses</a:t>
            </a:r>
          </a:p>
          <a:p>
            <a:pPr eaLnBrk="1" hangingPunct="1"/>
            <a:r>
              <a:rPr lang="en-US" smtClean="0"/>
              <a:t>3) listening and responding</a:t>
            </a:r>
          </a:p>
          <a:p>
            <a:pPr eaLnBrk="1" hangingPunct="1"/>
            <a:r>
              <a:rPr lang="en-US" smtClean="0"/>
              <a:t>4) who set the agenda</a:t>
            </a:r>
          </a:p>
          <a:p>
            <a:pPr eaLnBrk="1" hangingPunct="1"/>
            <a:r>
              <a:rPr lang="en-US" smtClean="0"/>
              <a:t>5) search for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Wed 10/10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 need a volunteer!!!!!!!!!</a:t>
            </a:r>
          </a:p>
          <a:p>
            <a:pPr eaLnBrk="1" hangingPunct="1">
              <a:buFontTx/>
              <a:buNone/>
            </a:pPr>
            <a:r>
              <a:rPr lang="en-US" smtClean="0"/>
              <a:t>		demonstration</a:t>
            </a:r>
          </a:p>
          <a:p>
            <a:pPr eaLnBrk="1" hangingPunct="1">
              <a:buFontTx/>
              <a:buNone/>
            </a:pPr>
            <a:r>
              <a:rPr lang="en-US" smtClean="0"/>
              <a:t>		personal issue</a:t>
            </a:r>
          </a:p>
          <a:p>
            <a:pPr eaLnBrk="1" hangingPunct="1">
              <a:buFontTx/>
              <a:buNone/>
            </a:pPr>
            <a:r>
              <a:rPr lang="en-US" smtClean="0"/>
              <a:t>			a question</a:t>
            </a:r>
          </a:p>
          <a:p>
            <a:pPr eaLnBrk="1" hangingPunct="1">
              <a:buFontTx/>
              <a:buNone/>
            </a:pPr>
            <a:r>
              <a:rPr lang="en-US" smtClean="0"/>
              <a:t>			a struggle</a:t>
            </a:r>
          </a:p>
          <a:p>
            <a:pPr eaLnBrk="1" hangingPunct="1">
              <a:buFontTx/>
              <a:buNone/>
            </a:pPr>
            <a:r>
              <a:rPr lang="en-US" smtClean="0"/>
              <a:t>		safe topic</a:t>
            </a:r>
          </a:p>
          <a:p>
            <a:pPr eaLnBrk="1" hangingPunct="1">
              <a:buFontTx/>
              <a:buNone/>
            </a:pPr>
            <a:r>
              <a:rPr lang="en-US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8"/>
          <p:cNvSpPr>
            <a:spLocks noChangeArrowheads="1"/>
          </p:cNvSpPr>
          <p:nvPr/>
        </p:nvSpPr>
        <p:spPr bwMode="auto">
          <a:xfrm rot="-1228335">
            <a:off x="1219200" y="4724400"/>
            <a:ext cx="6096000" cy="2286000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 rot="-1626746">
            <a:off x="3713163" y="763588"/>
            <a:ext cx="4800600" cy="3352800"/>
          </a:xfrm>
          <a:prstGeom prst="triangle">
            <a:avLst>
              <a:gd name="adj" fmla="val 508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-5924026">
            <a:off x="-661987" y="1374774"/>
            <a:ext cx="4419600" cy="3200401"/>
          </a:xfrm>
          <a:prstGeom prst="triangle">
            <a:avLst>
              <a:gd name="adj" fmla="val 507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066800" y="2057400"/>
            <a:ext cx="1981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Individual</a:t>
            </a:r>
          </a:p>
          <a:p>
            <a:pPr>
              <a:spcBef>
                <a:spcPct val="50000"/>
              </a:spcBef>
            </a:pPr>
            <a:r>
              <a:rPr lang="en-US" sz="1600"/>
              <a:t>Caseworker</a:t>
            </a:r>
          </a:p>
          <a:p>
            <a:pPr>
              <a:spcBef>
                <a:spcPct val="50000"/>
              </a:spcBef>
            </a:pPr>
            <a:r>
              <a:rPr lang="en-US" sz="1600"/>
              <a:t>Therapist</a:t>
            </a:r>
          </a:p>
          <a:p>
            <a:pPr>
              <a:spcBef>
                <a:spcPct val="50000"/>
              </a:spcBef>
            </a:pPr>
            <a:r>
              <a:rPr lang="en-US" sz="1600"/>
              <a:t>Micropractice specialist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486400" y="1447800"/>
            <a:ext cx="19812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Structural</a:t>
            </a:r>
          </a:p>
          <a:p>
            <a:pPr>
              <a:spcBef>
                <a:spcPct val="50000"/>
              </a:spcBef>
            </a:pPr>
            <a:r>
              <a:rPr lang="en-US" sz="1600"/>
              <a:t>Comm. Organizer</a:t>
            </a:r>
          </a:p>
          <a:p>
            <a:pPr>
              <a:spcBef>
                <a:spcPct val="50000"/>
              </a:spcBef>
            </a:pPr>
            <a:r>
              <a:rPr lang="en-US" sz="1600"/>
              <a:t>Planner</a:t>
            </a:r>
          </a:p>
          <a:p>
            <a:pPr>
              <a:spcBef>
                <a:spcPct val="50000"/>
              </a:spcBef>
            </a:pPr>
            <a:r>
              <a:rPr lang="en-US" sz="1600"/>
              <a:t>Policy advocate</a:t>
            </a:r>
          </a:p>
          <a:p>
            <a:pPr>
              <a:spcBef>
                <a:spcPct val="50000"/>
              </a:spcBef>
            </a:pPr>
            <a:r>
              <a:rPr lang="en-US" sz="1600"/>
              <a:t>Macropractice specialist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895600" y="54864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Generalist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2054" grpId="0" animBg="1"/>
      <p:bldP spid="2052" grpId="0" animBg="1"/>
      <p:bldP spid="2050" grpId="0" autoUpdateAnimBg="0"/>
      <p:bldP spid="2051" grpId="0" autoUpdateAnimBg="0"/>
      <p:bldP spid="2053" grpId="0" autoUpdateAnimBg="0"/>
      <p:bldP spid="205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400" b="1" smtClean="0"/>
              <a:t>Generalist Practice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All levels of client system (Inds, family, groups, neighborhoods, organizations, community)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Assessment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Case management (develop &amp; manage plan)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	assess, refer, manage, evaluate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View behavior in larger context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Strengths &amp; Empowerment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1200" b="1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>
                <a:latin typeface="Stencil" pitchFamily="82" charset="0"/>
              </a:rPr>
              <a:t>IN Summary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All levels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Multiple methods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Broad view of circumstances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1200" b="1" smtClean="0"/>
              <a:t>Generalist vs. Specialist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762000" y="4876800"/>
            <a:ext cx="51054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221" name="Picture 6" descr="08304148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228600"/>
            <a:ext cx="13589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2" descr="0945483929">
            <a:hlinkClick r:id="rId4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4800" y="0"/>
            <a:ext cx="1347788" cy="175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ChangeArrowheads="1"/>
          </p:cNvSpPr>
          <p:nvPr/>
        </p:nvSpPr>
        <p:spPr bwMode="auto">
          <a:xfrm>
            <a:off x="2057400" y="914400"/>
            <a:ext cx="304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04800" y="1143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Strengths Orientation</a:t>
            </a:r>
          </a:p>
        </p:txBody>
      </p:sp>
      <p:pic>
        <p:nvPicPr>
          <p:cNvPr id="4100" name="Picture 4" descr="j0172635"/>
          <p:cNvPicPr>
            <a:picLocks noChangeAspect="1" noChangeArrowheads="1" noCro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2800" y="0"/>
            <a:ext cx="1428750" cy="952500"/>
          </a:xfrm>
          <a:noFill/>
        </p:spPr>
      </p:pic>
      <p:pic>
        <p:nvPicPr>
          <p:cNvPr id="4101" name="Picture 6" descr="j0178225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66800" y="1143000"/>
            <a:ext cx="1066800" cy="1066800"/>
          </a:xfrm>
          <a:noFill/>
        </p:spPr>
      </p:pic>
      <p:pic>
        <p:nvPicPr>
          <p:cNvPr id="4102" name="Picture 9" descr="IMG_0057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 l="26923" t="15385" r="26923" b="23077"/>
          <a:stretch>
            <a:fillRect/>
          </a:stretch>
        </p:blipFill>
        <p:spPr>
          <a:xfrm>
            <a:off x="304800" y="4572000"/>
            <a:ext cx="2641600" cy="1981200"/>
          </a:xfrm>
          <a:noFill/>
        </p:spPr>
      </p:pic>
      <p:pic>
        <p:nvPicPr>
          <p:cNvPr id="4103" name="Picture 12" descr="2600347587568080_0">
            <a:hlinkClick r:id="rId5"/>
          </p:cNvPr>
          <p:cNvPicPr>
            <a:picLocks noChangeAspect="1" noChangeArrowheads="1"/>
          </p:cNvPicPr>
          <p:nvPr>
            <p:ph sz="quarter" idx="4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5410200" y="4006850"/>
            <a:ext cx="2133600" cy="2051050"/>
          </a:xfrm>
        </p:spPr>
      </p:pic>
      <p:pic>
        <p:nvPicPr>
          <p:cNvPr id="4104" name="Picture 15" descr="Building Family Strength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6200" y="2286000"/>
            <a:ext cx="39624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6" descr="j029553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2133600"/>
            <a:ext cx="1893888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0" y="381000"/>
            <a:ext cx="9525000" cy="838200"/>
          </a:xfrm>
        </p:spPr>
        <p:txBody>
          <a:bodyPr/>
          <a:lstStyle/>
          <a:p>
            <a:pPr eaLnBrk="1" hangingPunct="1"/>
            <a:r>
              <a:rPr lang="en-US" smtClean="0"/>
              <a:t>Principles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4800" y="1524000"/>
            <a:ext cx="3048000" cy="1676400"/>
            <a:chOff x="192" y="960"/>
            <a:chExt cx="1920" cy="1056"/>
          </a:xfrm>
        </p:grpSpPr>
        <p:sp>
          <p:nvSpPr>
            <p:cNvPr id="5127" name="Oval 3"/>
            <p:cNvSpPr>
              <a:spLocks noChangeArrowheads="1"/>
            </p:cNvSpPr>
            <p:nvPr/>
          </p:nvSpPr>
          <p:spPr bwMode="auto">
            <a:xfrm>
              <a:off x="192" y="960"/>
              <a:ext cx="1920" cy="10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Individual Strengths </a:t>
              </a:r>
            </a:p>
            <a:p>
              <a:pPr algn="ctr"/>
              <a:r>
                <a:rPr lang="en-US"/>
                <a:t>not Pathology</a:t>
              </a:r>
            </a:p>
          </p:txBody>
        </p:sp>
        <p:sp>
          <p:nvSpPr>
            <p:cNvPr id="5128" name="Text Box 4"/>
            <p:cNvSpPr txBox="1">
              <a:spLocks noChangeArrowheads="1"/>
            </p:cNvSpPr>
            <p:nvPr/>
          </p:nvSpPr>
          <p:spPr bwMode="auto">
            <a:xfrm>
              <a:off x="960" y="10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#1</a:t>
              </a:r>
            </a:p>
          </p:txBody>
        </p:sp>
      </p:grp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3962400" y="1447800"/>
            <a:ext cx="2667000" cy="16002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A50021"/>
                </a:solidFill>
              </a:rPr>
              <a:t>#2 </a:t>
            </a:r>
          </a:p>
          <a:p>
            <a:pPr algn="ctr"/>
            <a:r>
              <a:rPr lang="en-US" b="1">
                <a:solidFill>
                  <a:srgbClr val="A50021"/>
                </a:solidFill>
              </a:rPr>
              <a:t>Community is an </a:t>
            </a:r>
          </a:p>
          <a:p>
            <a:pPr algn="ctr"/>
            <a:r>
              <a:rPr lang="en-US" b="1">
                <a:solidFill>
                  <a:srgbClr val="A50021"/>
                </a:solidFill>
              </a:rPr>
              <a:t>Oasis of resources</a:t>
            </a:r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0" y="3581400"/>
            <a:ext cx="3429000" cy="2590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CC3300"/>
                </a:solidFill>
              </a:rPr>
              <a:t>#3</a:t>
            </a:r>
          </a:p>
          <a:p>
            <a:pPr algn="ctr"/>
            <a:r>
              <a:rPr lang="en-US">
                <a:solidFill>
                  <a:srgbClr val="CC3300"/>
                </a:solidFill>
              </a:rPr>
              <a:t>Self-determination is the </a:t>
            </a:r>
          </a:p>
          <a:p>
            <a:pPr algn="ctr"/>
            <a:r>
              <a:rPr lang="en-US">
                <a:solidFill>
                  <a:srgbClr val="CC3300"/>
                </a:solidFill>
              </a:rPr>
              <a:t>foundation of intervention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4876800" y="3581400"/>
            <a:ext cx="3581400" cy="2819400"/>
          </a:xfrm>
          <a:prstGeom prst="octagon">
            <a:avLst>
              <a:gd name="adj" fmla="val 2928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#4</a:t>
            </a:r>
          </a:p>
          <a:p>
            <a:pPr algn="ctr"/>
            <a:r>
              <a:rPr lang="en-US"/>
              <a:t>Worker-client Relationship</a:t>
            </a:r>
          </a:p>
          <a:p>
            <a:pPr algn="ctr"/>
            <a:r>
              <a:rPr lang="en-US"/>
              <a:t>Is primary &amp; Essential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3" grpId="0" animBg="1"/>
      <p:bldP spid="2054" grpId="0" animBg="1"/>
      <p:bldP spid="20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0" y="609600"/>
            <a:ext cx="9525000" cy="1143000"/>
          </a:xfrm>
        </p:spPr>
        <p:txBody>
          <a:bodyPr/>
          <a:lstStyle/>
          <a:p>
            <a:pPr eaLnBrk="1" hangingPunct="1"/>
            <a:r>
              <a:rPr lang="en-US" smtClean="0"/>
              <a:t>Principles (continued)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0" y="1447800"/>
            <a:ext cx="5334000" cy="4267200"/>
          </a:xfrm>
          <a:prstGeom prst="triangle">
            <a:avLst>
              <a:gd name="adj" fmla="val 5000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#5 </a:t>
            </a:r>
          </a:p>
          <a:p>
            <a:pPr algn="ctr"/>
            <a:r>
              <a:rPr lang="en-US" b="1">
                <a:solidFill>
                  <a:srgbClr val="003300"/>
                </a:solidFill>
              </a:rPr>
              <a:t>Aggressive outreach is the </a:t>
            </a:r>
          </a:p>
          <a:p>
            <a:pPr algn="ctr"/>
            <a:r>
              <a:rPr lang="en-US" b="1">
                <a:solidFill>
                  <a:srgbClr val="003300"/>
                </a:solidFill>
              </a:rPr>
              <a:t>preferred mode of intervention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5562600" y="2057400"/>
            <a:ext cx="3581400" cy="4191000"/>
          </a:xfrm>
          <a:prstGeom prst="pentagon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#6 </a:t>
            </a:r>
          </a:p>
          <a:p>
            <a:pPr algn="ctr"/>
            <a:r>
              <a:rPr lang="en-US" b="1"/>
              <a:t>Human beings are </a:t>
            </a:r>
          </a:p>
          <a:p>
            <a:pPr algn="ctr"/>
            <a:r>
              <a:rPr lang="en-US" b="1"/>
              <a:t>capable of learning, </a:t>
            </a:r>
          </a:p>
          <a:p>
            <a:pPr algn="ctr"/>
            <a:r>
              <a:rPr lang="en-US" b="1">
                <a:solidFill>
                  <a:srgbClr val="000066"/>
                </a:solidFill>
              </a:rPr>
              <a:t>growing</a:t>
            </a:r>
            <a:r>
              <a:rPr lang="en-US" b="1"/>
              <a:t>. &amp; changing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4" grpId="0" animBg="1"/>
      <p:bldP spid="41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0" y="1314450"/>
          <a:ext cx="8331200" cy="5143500"/>
        </p:xfrm>
        <a:graphic>
          <a:graphicData uri="http://schemas.openxmlformats.org/presentationml/2006/ole">
            <p:oleObj spid="_x0000_s1026" name="Slide" r:id="rId3" imgW="4560888" imgH="3421063" progId="PowerPoint.Slide.8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Heart and Soul of Change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772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Meta-analysis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 300 controlled studies on outpatient therapy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b="1" smtClean="0"/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Client attributes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The relationship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Hope and expectancy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The model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/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Additional Study 10,000 cases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Biggest correlation to success was clients that provided negative feedback and then became positive (Miller &amp; Duncan, 2003)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495800" y="2514600"/>
          <a:ext cx="4052888" cy="2198688"/>
        </p:xfrm>
        <a:graphic>
          <a:graphicData uri="http://schemas.openxmlformats.org/presentationml/2006/ole">
            <p:oleObj spid="_x0000_s2050" name="Chart" r:id="rId3" imgW="2689752" imgH="133340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204</Words>
  <Application>Microsoft Office PowerPoint</Application>
  <PresentationFormat>On-screen Show (4:3)</PresentationFormat>
  <Paragraphs>77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Times New Roman</vt:lpstr>
      <vt:lpstr>Arial</vt:lpstr>
      <vt:lpstr>Calibri</vt:lpstr>
      <vt:lpstr>Default Design</vt:lpstr>
      <vt:lpstr>Microsoft PowerPoint Slide</vt:lpstr>
      <vt:lpstr>Microsoft Excel Chart</vt:lpstr>
      <vt:lpstr>Which of the following are not compatible with self-determination?</vt:lpstr>
      <vt:lpstr>Wed 10/10</vt:lpstr>
      <vt:lpstr>Slide 3</vt:lpstr>
      <vt:lpstr>Generalist Practice</vt:lpstr>
      <vt:lpstr>Strengths Orientation</vt:lpstr>
      <vt:lpstr>Principles</vt:lpstr>
      <vt:lpstr>Principles (continued)</vt:lpstr>
      <vt:lpstr>Slide 8</vt:lpstr>
      <vt:lpstr>Heart and Soul of Change</vt:lpstr>
      <vt:lpstr>Things to watch for- were these things strengths-oriented (pro’s &amp; con’s)</vt:lpstr>
    </vt:vector>
  </TitlesOfParts>
  <Company>School of Social Welfare - 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 a Strengths Orientation</dc:title>
  <dc:creator>Steve Kapp</dc:creator>
  <cp:lastModifiedBy>SKapp</cp:lastModifiedBy>
  <cp:revision>7</cp:revision>
  <dcterms:created xsi:type="dcterms:W3CDTF">2003-02-25T19:34:22Z</dcterms:created>
  <dcterms:modified xsi:type="dcterms:W3CDTF">2009-10-07T17:54:41Z</dcterms:modified>
</cp:coreProperties>
</file>