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70" r:id="rId2"/>
    <p:sldId id="271" r:id="rId3"/>
    <p:sldId id="256" r:id="rId4"/>
    <p:sldId id="257" r:id="rId5"/>
    <p:sldId id="258" r:id="rId6"/>
    <p:sldId id="272" r:id="rId7"/>
    <p:sldId id="259" r:id="rId8"/>
    <p:sldId id="260" r:id="rId9"/>
    <p:sldId id="273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74" r:id="rId18"/>
    <p:sldId id="268" r:id="rId19"/>
    <p:sldId id="269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346" autoAdjust="0"/>
    <p:restoredTop sz="90929"/>
  </p:normalViewPr>
  <p:slideViewPr>
    <p:cSldViewPr>
      <p:cViewPr varScale="1">
        <p:scale>
          <a:sx n="82" d="100"/>
          <a:sy n="82" d="100"/>
        </p:scale>
        <p:origin x="-102" y="-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76DC0D1-D7A4-4AC1-98EE-1D54C57ED2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164ADD-D5F1-4298-AFF0-8CFC0F137546}" type="slidenum">
              <a:rPr lang="en-US"/>
              <a:pPr/>
              <a:t>18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Physical discipline is acceptable</a:t>
            </a:r>
          </a:p>
          <a:p>
            <a:pPr eaLnBrk="1" hangingPunct="1"/>
            <a:r>
              <a:rPr lang="en-US" smtClean="0"/>
              <a:t>What are children’s rights?????</a:t>
            </a:r>
          </a:p>
          <a:p>
            <a:pPr eaLnBrk="1" hangingPunct="1"/>
            <a:r>
              <a:rPr lang="en-US" smtClean="0"/>
              <a:t>Conservative rights of parents primary</a:t>
            </a:r>
          </a:p>
          <a:p>
            <a:pPr eaLnBrk="1" hangingPunct="1"/>
            <a:r>
              <a:rPr lang="en-US" smtClean="0"/>
              <a:t>Liberal rights of children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9E92B4-54DF-4A85-97E3-1A56F28585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D7CC8-7469-4B5A-9C9C-E0C93C9B4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5AD5AF-812C-4406-999D-0B2B14505E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490C91-F708-4B31-B8D7-E5620B1876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10E81D-9788-418D-AC65-7908B6B0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6D362-A919-4A7A-AB19-EF211D6849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18CC13-F75F-4BEE-B51E-429ABD8A20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184469-DD2E-4668-BC7D-CA12635CB9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D822B8-D72F-476A-A052-5CB1EACCBC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BCC962-8811-4385-95D1-6AA864C702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FF6F1A-5E48-432D-BE65-6CEA2C6FCA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A8147F91-AD5E-43E0-9FF8-0C5F3F994C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m/imgres?imgurl=http://www.youthlaw.org/typo3temp/pics/3626e00d33.jpg&amp;imgrefurl=http://www.youthlaw.org/child_welfare/&amp;h=192&amp;w=240&amp;sz=10&amp;hl=en&amp;start=5&amp;tbnid=jA78xeJh83pi0M:&amp;tbnh=88&amp;tbnw=110&amp;prev=/images?q=child+welfare&amp;svnum=10&amp;hl=en&amp;lr=&amp;sa=G" TargetMode="External"/><Relationship Id="rId13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12" Type="http://schemas.openxmlformats.org/officeDocument/2006/relationships/hyperlink" Target="http://images.google.com/imgres?imgurl=http://www.edmontonriverview.ca/Edmonton%20Riverview%20OLD/images/child_welfare.jpg&amp;imgrefurl=http://www.edmontonriverview.ca/Child%20Welfare.htm&amp;h=299&amp;w=200&amp;sz=14&amp;hl=en&amp;start=38&amp;tbnid=JZ5PZ4HHxD0sAM:&amp;tbnh=116&amp;tbnw=78&amp;prev=/images?q=child+welfare&amp;start=20&amp;ndsp=20&amp;svnum=10&amp;hl=en&amp;lr=&amp;sa=N" TargetMode="External"/><Relationship Id="rId2" Type="http://schemas.openxmlformats.org/officeDocument/2006/relationships/hyperlink" Target="http://www.cartoonstock.com/lowres/dro0248l.jpg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images.google.com/imgres?imgurl=http://www.sjsu.edu/title4e/pics/home.jpg&amp;imgrefurl=http://www.sjsu.edu/title4e/&amp;h=284&amp;w=284&amp;sz=17&amp;hl=en&amp;start=2&amp;tbnid=3_8bMNc8WvdKBM:&amp;tbnh=114&amp;tbnw=114&amp;prev=/images?q=child+welfare&amp;svnum=10&amp;hl=en&amp;lr=&amp;sa=G" TargetMode="External"/><Relationship Id="rId11" Type="http://schemas.openxmlformats.org/officeDocument/2006/relationships/image" Target="../media/image5.jpeg"/><Relationship Id="rId5" Type="http://schemas.openxmlformats.org/officeDocument/2006/relationships/image" Target="../media/image2.jpeg"/><Relationship Id="rId15" Type="http://schemas.openxmlformats.org/officeDocument/2006/relationships/image" Target="../media/image7.jpeg"/><Relationship Id="rId10" Type="http://schemas.openxmlformats.org/officeDocument/2006/relationships/hyperlink" Target="http://socialwork.uvic.ca/images/fncwspec.jpg" TargetMode="External"/><Relationship Id="rId4" Type="http://schemas.openxmlformats.org/officeDocument/2006/relationships/hyperlink" Target="http://images.google.com/imgres?imgurl=http://www.e-lar.net/education/moodle/file.php/1/slike/chidlren_Danijela.jpg&amp;imgrefurl=http://www.e-lar.net/education/moodle/mod/forum/discuss.php?d=14&amp;h=300&amp;w=400&amp;sz=40&amp;hl=en&amp;start=11&amp;tbnid=wlQmLSd9AHDAdM:&amp;tbnh=93&amp;tbnw=124&amp;prev=/images?q=chidlren&amp;svnum=10&amp;hl=en&amp;lr=&amp;sa=G" TargetMode="External"/><Relationship Id="rId9" Type="http://schemas.openxmlformats.org/officeDocument/2006/relationships/image" Target="../media/image4.jpeg"/><Relationship Id="rId14" Type="http://schemas.openxmlformats.org/officeDocument/2006/relationships/hyperlink" Target="http://images.google.com/imgres?imgurl=http://www.boisestate.edu/socwork/cwc/images/child1.jpg&amp;imgrefurl=http://www.boisestate.edu/socwork/cwc/ed_scholarprogram.htm&amp;h=305&amp;w=230&amp;sz=57&amp;hl=en&amp;start=80&amp;tbnid=qsh4bx3Dz_YDkM:&amp;tbnh=116&amp;tbnw=87&amp;prev=/images?q=child+welfare&amp;start=60&amp;ndsp=20&amp;svnum=10&amp;hl=en&amp;lr=&amp;sa=N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3076" name="Picture 5" descr="dro0248l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9600"/>
            <a:ext cx="2133600" cy="165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7" descr="chidlren_Danijela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05200" y="381000"/>
            <a:ext cx="33528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9" descr="home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4800" y="2743200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11" descr="3626e00d33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648200" y="3581400"/>
            <a:ext cx="10477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13" descr="fncwspec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57200" y="487680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15" descr="child_welfare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429000" y="4724400"/>
            <a:ext cx="117792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17" descr="child1">
            <a:hlinkClick r:id="rId14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781800" y="3733800"/>
            <a:ext cx="19431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More characteristics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Gender is evenly split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Occurs in all classes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More common lower 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½ half of removals TANF families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Bias of reporting (1/3 substantiated of those ½ serious injury)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Folks of color (24% pop, 44% abuse reports)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Age is even (younger the child,more serious)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Increase in reporting (294% ’76-’90)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Acceptability &amp; mechanism of reporting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12-31% all children &amp; 9-54% adult women sex abused as children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696200" cy="762000"/>
          </a:xfrm>
        </p:spPr>
        <p:txBody>
          <a:bodyPr/>
          <a:lstStyle/>
          <a:p>
            <a:pPr eaLnBrk="1" hangingPunct="1"/>
            <a:r>
              <a:rPr lang="en-US" smtClean="0"/>
              <a:t>Conditions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Personality traits &amp; social attributes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Low self esteem, social isolation, rigid personalities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Mental Health issues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Psychopatholoy, depression, psychosis, mental retardation, substance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Family factors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Parental collusion, scapegoating, single parent status, adolescent parents, no extended family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Stress from the environment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Chronic, situational, &amp; precipitating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Culture of violence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Ambivalence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Subculture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162800" cy="838200"/>
          </a:xfrm>
        </p:spPr>
        <p:txBody>
          <a:bodyPr/>
          <a:lstStyle/>
          <a:p>
            <a:pPr eaLnBrk="1" hangingPunct="1"/>
            <a:r>
              <a:rPr lang="en-US" smtClean="0"/>
              <a:t>History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6096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Short childhood-worked in the fields not treated distinctively-mini adults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Church &amp; extended family supports devastated by industrialization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mid 19</a:t>
            </a:r>
            <a:r>
              <a:rPr lang="en-US" sz="2800" baseline="30000" smtClean="0"/>
              <a:t>th</a:t>
            </a:r>
            <a:r>
              <a:rPr lang="en-US" sz="2800" smtClean="0"/>
              <a:t> century useful to useless child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Children’s institutions answer to poorhouses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1800-3, 1851-77, 1860-124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Ed &amp; apprentice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Foster family-placing children in family farms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1870 3,00 per year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Placement capricious &amp; no follow-up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Protective services SPCA-American Humane Society SPCC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Mary Ellen Wilson- abused by step-parents, Henry Bergh &amp; Eldridge Gerry, attorney sought custody 1875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1900’s protective services, foster home &amp; government auspices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Resurgence of child protection 1960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Kempe sought to expose physician “repugnance &amp; difficult w/ objectively approaching parents”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Obscure bruising &amp; spontaneous hematoma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Model practices for protective services ’62 Children’s bureau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’67 all states had laws for mandatory reporting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Title XX mandatory protective services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Recent Developments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Adrift in foster care, neglect of biological family</a:t>
            </a:r>
          </a:p>
          <a:p>
            <a:pPr eaLnBrk="1" hangingPunct="1"/>
            <a:r>
              <a:rPr lang="en-US" smtClean="0"/>
              <a:t>Permanency planning- early id, work w/ parents, removal on guidelines, all placement alternatives, time-limited plan, guidelines for termination, resources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Family Preservation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Remain in homes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Maintain family strengths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Stabilize crisis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Increase skills &amp; competency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Formal &amp; informal helping resources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Small caseloads, concrete services, short term 4-6 weeks to 3-4 months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Research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Did not impact placements, not delivering concrete services, continuum of services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Adoption &amp; Safe Families Act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Reasonable efforts to preserve family, unless extenuating circumstances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Hearing in 30 days to develop permanency plan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Increased $ ($275 mil ’99-$305 mil ‘’01)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Class Action lawsuits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Not implementing services’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Children recognized as class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Federal lawsuits, relief from system, monetary rewards,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Separation of duties investigation &amp; ongoing treatment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ASFA did which of the following: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A. Responded to political pressures about use of tax money</a:t>
            </a:r>
          </a:p>
          <a:p>
            <a:r>
              <a:rPr lang="en-US" dirty="0" smtClean="0"/>
              <a:t>B. Provided serious funding &amp; incentives for reuniting families</a:t>
            </a:r>
          </a:p>
          <a:p>
            <a:r>
              <a:rPr lang="en-US" dirty="0" smtClean="0"/>
              <a:t>C. Created a safe venues for all types of families</a:t>
            </a:r>
          </a:p>
          <a:p>
            <a:r>
              <a:rPr lang="en-US" dirty="0" smtClean="0"/>
              <a:t>D. Addressed reporting ambiguities.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Perspectives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Discipline</a:t>
            </a:r>
          </a:p>
          <a:p>
            <a:pPr eaLnBrk="1" hangingPunct="1"/>
            <a:r>
              <a:rPr lang="en-US" smtClean="0"/>
              <a:t>Causation of Maltreatment</a:t>
            </a:r>
          </a:p>
          <a:p>
            <a:pPr eaLnBrk="1" hangingPunct="1"/>
            <a:r>
              <a:rPr lang="en-US" smtClean="0"/>
              <a:t>Rights of Children &amp; Parents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Services &amp; Roles for </a:t>
            </a:r>
            <a:r>
              <a:rPr lang="en-US" dirty="0" err="1" smtClean="0"/>
              <a:t>SWers</a:t>
            </a:r>
            <a:endParaRPr lang="en-US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Intake &amp; </a:t>
            </a:r>
            <a:r>
              <a:rPr lang="en-US" sz="2800" dirty="0" smtClean="0"/>
              <a:t>Assessment</a:t>
            </a:r>
            <a:endParaRPr lang="en-US" sz="2800" dirty="0" smtClean="0"/>
          </a:p>
          <a:p>
            <a:pPr eaLnBrk="1" hangingPunct="1"/>
            <a:r>
              <a:rPr lang="en-US" sz="2800" dirty="0" smtClean="0"/>
              <a:t>Supervision</a:t>
            </a:r>
          </a:p>
          <a:p>
            <a:pPr eaLnBrk="1" hangingPunct="1"/>
            <a:r>
              <a:rPr lang="en-US" sz="2800" dirty="0" smtClean="0"/>
              <a:t>Family Pres</a:t>
            </a:r>
          </a:p>
          <a:p>
            <a:pPr eaLnBrk="1" hangingPunct="1"/>
            <a:r>
              <a:rPr lang="en-US" sz="2800" dirty="0" smtClean="0"/>
              <a:t>Recruitment &amp; Supervision of foster homes</a:t>
            </a:r>
          </a:p>
          <a:p>
            <a:pPr eaLnBrk="1" hangingPunct="1"/>
            <a:r>
              <a:rPr lang="en-US" sz="2800" dirty="0" smtClean="0"/>
              <a:t>Adoption</a:t>
            </a:r>
          </a:p>
          <a:p>
            <a:pPr eaLnBrk="1" hangingPunct="1"/>
            <a:endParaRPr lang="en-US" sz="2800" dirty="0" smtClean="0"/>
          </a:p>
          <a:p>
            <a:pPr eaLnBrk="1" hangingPunct="1"/>
            <a:endParaRPr lang="en-US" sz="2800" dirty="0" smtClean="0"/>
          </a:p>
          <a:p>
            <a:pPr lvl="1" eaLnBrk="1" hangingPunct="1">
              <a:buFontTx/>
              <a:buNone/>
            </a:pPr>
            <a:r>
              <a:rPr lang="en-US" sz="2400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424238">
            <a:off x="-1557338" y="1044575"/>
            <a:ext cx="7772401" cy="1143000"/>
          </a:xfrm>
        </p:spPr>
        <p:txBody>
          <a:bodyPr/>
          <a:lstStyle/>
          <a:p>
            <a:pPr eaLnBrk="1" hangingPunct="1"/>
            <a:r>
              <a:rPr lang="en-US" smtClean="0"/>
              <a:t>Horror stories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 rot="-2247797">
            <a:off x="2781911" y="1571403"/>
            <a:ext cx="54070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Protectin</a:t>
            </a:r>
            <a:r>
              <a:rPr lang="en-US" sz="4000"/>
              <a:t>g</a:t>
            </a:r>
            <a:r>
              <a:rPr lang="en-US"/>
              <a:t> Children</a:t>
            </a:r>
          </a:p>
        </p:txBody>
      </p:sp>
      <p:pic>
        <p:nvPicPr>
          <p:cNvPr id="26627" name="Picture 3" descr="C:\Documents and Settings\Steve Kapp\Local Settings\Temporary Internet Files\Content.IE5\CUHMPNZO\MCj0417546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60788" y="4035425"/>
            <a:ext cx="1519237" cy="152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14600" y="57912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Child safety &amp; a police state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Child Welfare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Well-being of children</a:t>
            </a:r>
          </a:p>
          <a:p>
            <a:pPr lvl="1" eaLnBrk="1" hangingPunct="1"/>
            <a:r>
              <a:rPr lang="en-US" smtClean="0"/>
              <a:t>Broad sense</a:t>
            </a:r>
          </a:p>
          <a:p>
            <a:pPr lvl="1" eaLnBrk="1" hangingPunct="1"/>
            <a:r>
              <a:rPr lang="en-US" smtClean="0"/>
              <a:t>Special needs</a:t>
            </a:r>
          </a:p>
          <a:p>
            <a:pPr lvl="2" eaLnBrk="1" hangingPunct="1"/>
            <a:r>
              <a:rPr lang="en-US" smtClean="0"/>
              <a:t>When parents are incapable or unwilling</a:t>
            </a:r>
          </a:p>
          <a:p>
            <a:pPr lvl="2" eaLnBrk="1" hangingPunct="1"/>
            <a:r>
              <a:rPr lang="en-US" smtClean="0"/>
              <a:t>Discrepancy b/w expectation &amp; performance</a:t>
            </a:r>
          </a:p>
          <a:p>
            <a:pPr eaLnBrk="1" hangingPunct="1"/>
            <a:r>
              <a:rPr lang="en-US" smtClean="0"/>
              <a:t>What are threats to children?</a:t>
            </a:r>
          </a:p>
          <a:p>
            <a:pPr lvl="2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Problems of role functioning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Unoccupied</a:t>
            </a:r>
          </a:p>
          <a:p>
            <a:pPr eaLnBrk="1" hangingPunct="1"/>
            <a:r>
              <a:rPr lang="en-US" smtClean="0"/>
              <a:t>Incapacity</a:t>
            </a:r>
          </a:p>
          <a:p>
            <a:pPr eaLnBrk="1" hangingPunct="1"/>
            <a:r>
              <a:rPr lang="en-US" smtClean="0"/>
              <a:t>Rejection</a:t>
            </a:r>
          </a:p>
          <a:p>
            <a:pPr eaLnBrk="1" hangingPunct="1"/>
            <a:r>
              <a:rPr lang="en-US" smtClean="0"/>
              <a:t>Intrarole conflict</a:t>
            </a:r>
          </a:p>
          <a:p>
            <a:pPr eaLnBrk="1" hangingPunct="1"/>
            <a:r>
              <a:rPr lang="en-US" smtClean="0"/>
              <a:t>Interrole conflict</a:t>
            </a:r>
          </a:p>
          <a:p>
            <a:pPr eaLnBrk="1" hangingPunct="1"/>
            <a:r>
              <a:rPr lang="en-US" smtClean="0"/>
              <a:t>Child incapacity</a:t>
            </a:r>
          </a:p>
          <a:p>
            <a:pPr eaLnBrk="1" hangingPunct="1"/>
            <a:r>
              <a:rPr lang="en-US" smtClean="0"/>
              <a:t>Deficiency of community resources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4 reqs of child maltreatment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Definable directed behavior (commission or omission)</a:t>
            </a:r>
          </a:p>
          <a:p>
            <a:pPr eaLnBrk="1" hangingPunct="1">
              <a:buFontTx/>
              <a:buNone/>
            </a:pPr>
            <a:r>
              <a:rPr lang="en-US" smtClean="0"/>
              <a:t>Demonstrable harm</a:t>
            </a:r>
          </a:p>
          <a:p>
            <a:pPr eaLnBrk="1" hangingPunct="1">
              <a:buFontTx/>
              <a:buNone/>
            </a:pPr>
            <a:r>
              <a:rPr lang="en-US" smtClean="0"/>
              <a:t>Link b/w behavior &amp; harm</a:t>
            </a:r>
          </a:p>
          <a:p>
            <a:pPr eaLnBrk="1" hangingPunct="1">
              <a:buFontTx/>
              <a:buNone/>
            </a:pPr>
            <a:r>
              <a:rPr lang="en-US" smtClean="0"/>
              <a:t>Maltreatment is serious enough to warrant intervention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of these captures the </a:t>
            </a:r>
            <a:r>
              <a:rPr lang="en-US" dirty="0" err="1" smtClean="0"/>
              <a:t>reqs</a:t>
            </a:r>
            <a:r>
              <a:rPr lang="en-US" dirty="0" smtClean="0"/>
              <a:t> of maltreatment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A.	Serious, observable, consistent with local practices</a:t>
            </a:r>
          </a:p>
          <a:p>
            <a:r>
              <a:rPr lang="en-US" dirty="0" smtClean="0"/>
              <a:t>B.	Definable, demonstrable, harmful &amp; serious</a:t>
            </a:r>
          </a:p>
          <a:p>
            <a:r>
              <a:rPr lang="en-US" dirty="0" smtClean="0"/>
              <a:t>C.  Reported, observed, enforced, </a:t>
            </a:r>
          </a:p>
          <a:p>
            <a:r>
              <a:rPr lang="en-US" dirty="0" smtClean="0"/>
              <a:t>D.	Offensive, accepted locally, true,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often?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pPr eaLnBrk="1" hangingPunct="1"/>
            <a:r>
              <a:rPr lang="en-US" smtClean="0"/>
              <a:t>Only reported (incidence)abuse is counted (way conservative)</a:t>
            </a:r>
          </a:p>
          <a:p>
            <a:pPr eaLnBrk="1" hangingPunct="1"/>
            <a:r>
              <a:rPr lang="en-US" smtClean="0"/>
              <a:t>Lack of uniform definition</a:t>
            </a:r>
          </a:p>
          <a:p>
            <a:pPr eaLnBrk="1" hangingPunct="1"/>
            <a:r>
              <a:rPr lang="en-US" smtClean="0"/>
              <a:t>People reticent to report</a:t>
            </a:r>
          </a:p>
          <a:p>
            <a:pPr eaLnBrk="1" hangingPunct="1"/>
            <a:r>
              <a:rPr lang="en-US" smtClean="0"/>
              <a:t>May never know</a:t>
            </a:r>
          </a:p>
          <a:p>
            <a:pPr eaLnBrk="1" hangingPunct="1"/>
            <a:r>
              <a:rPr lang="en-US" smtClean="0"/>
              <a:t>Estimates ’04 3 million referrals	</a:t>
            </a:r>
          </a:p>
          <a:p>
            <a:pPr lvl="1" eaLnBrk="1" hangingPunct="1"/>
            <a:r>
              <a:rPr lang="en-US" smtClean="0"/>
              <a:t>39 referrals per 1,00 kids</a:t>
            </a:r>
          </a:p>
          <a:p>
            <a:pPr lvl="1" eaLnBrk="1" hangingPunct="1"/>
            <a:r>
              <a:rPr lang="en-US" smtClean="0"/>
              <a:t>872,00 substantiated, 900,00 follow-up</a:t>
            </a:r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3733800" y="1676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Types,who, etc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762000" y="5867400"/>
            <a:ext cx="5867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Subsequent referrals most likely for neglect-underlying condition</a:t>
            </a: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ph idx="1"/>
          </p:nvPr>
        </p:nvGraphicFramePr>
        <p:xfrm>
          <a:off x="1600200" y="1816100"/>
          <a:ext cx="6553200" cy="2936875"/>
        </p:xfrm>
        <a:graphic>
          <a:graphicData uri="http://schemas.openxmlformats.org/presentationml/2006/ole">
            <p:oleObj spid="_x0000_s1026" name="Chart" r:id="rId3" imgW="4143451" imgH="1857451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r>
              <a:rPr lang="en-US" dirty="0" smtClean="0"/>
              <a:t>Which of the following is not  </a:t>
            </a:r>
            <a:r>
              <a:rPr lang="en-US" dirty="0" smtClean="0"/>
              <a:t>a </a:t>
            </a:r>
            <a:r>
              <a:rPr lang="en-US" dirty="0" smtClean="0"/>
              <a:t>complicating factor in </a:t>
            </a:r>
            <a:r>
              <a:rPr lang="en-US" dirty="0" err="1" smtClean="0"/>
              <a:t>reporting</a:t>
            </a:r>
            <a:r>
              <a:rPr lang="en-US" dirty="0" err="1" smtClean="0"/>
              <a:t>child</a:t>
            </a:r>
            <a:r>
              <a:rPr lang="en-US" dirty="0" smtClean="0"/>
              <a:t> </a:t>
            </a:r>
            <a:r>
              <a:rPr lang="en-US" dirty="0" smtClean="0"/>
              <a:t>abuse.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62200"/>
            <a:ext cx="7772400" cy="4114800"/>
          </a:xfrm>
        </p:spPr>
        <p:txBody>
          <a:bodyPr/>
          <a:lstStyle/>
          <a:p>
            <a:r>
              <a:rPr lang="en-US" dirty="0" smtClean="0"/>
              <a:t>A. failure to report by observers</a:t>
            </a:r>
          </a:p>
          <a:p>
            <a:r>
              <a:rPr lang="en-US" dirty="0" smtClean="0"/>
              <a:t>B.	no uniform definition</a:t>
            </a:r>
          </a:p>
          <a:p>
            <a:r>
              <a:rPr lang="en-US" dirty="0" smtClean="0"/>
              <a:t>C. No universal laws about reporting</a:t>
            </a:r>
          </a:p>
          <a:p>
            <a:r>
              <a:rPr lang="en-US" dirty="0" smtClean="0"/>
              <a:t>D.	Child Abuse does not receive attention in policy or research venues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1732</TotalTime>
  <Words>659</Words>
  <Application>Microsoft Office PowerPoint</Application>
  <PresentationFormat>On-screen Show (4:3)</PresentationFormat>
  <Paragraphs>129</Paragraphs>
  <Slides>19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Default Design</vt:lpstr>
      <vt:lpstr>Chart</vt:lpstr>
      <vt:lpstr>Slide 1</vt:lpstr>
      <vt:lpstr>Horror stories</vt:lpstr>
      <vt:lpstr>Child Welfare</vt:lpstr>
      <vt:lpstr>Problems of role functioning</vt:lpstr>
      <vt:lpstr>4 reqs of child maltreatment</vt:lpstr>
      <vt:lpstr>Which of these captures the reqs of maltreatment</vt:lpstr>
      <vt:lpstr>How often?</vt:lpstr>
      <vt:lpstr>Types,who, etc</vt:lpstr>
      <vt:lpstr>Which of the following is not  a complicating factor in reportingchild abuse. </vt:lpstr>
      <vt:lpstr>More characteristics</vt:lpstr>
      <vt:lpstr>Conditions</vt:lpstr>
      <vt:lpstr>History</vt:lpstr>
      <vt:lpstr>Protective services SPCA-American Humane Society SPCC</vt:lpstr>
      <vt:lpstr>Recent Developments</vt:lpstr>
      <vt:lpstr>Family Preservation</vt:lpstr>
      <vt:lpstr>Adoption &amp; Safe Families Act</vt:lpstr>
      <vt:lpstr>ASFA did which of the following:</vt:lpstr>
      <vt:lpstr>Perspectives</vt:lpstr>
      <vt:lpstr>Services &amp; Roles for SWers</vt:lpstr>
    </vt:vector>
  </TitlesOfParts>
  <Company>School of Social Welfare - University of Kansas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 Welfare</dc:title>
  <dc:creator>Steve Kapp</dc:creator>
  <cp:lastModifiedBy>SKapp</cp:lastModifiedBy>
  <cp:revision>28</cp:revision>
  <dcterms:created xsi:type="dcterms:W3CDTF">2002-11-20T19:06:35Z</dcterms:created>
  <dcterms:modified xsi:type="dcterms:W3CDTF">2010-11-10T20:03:27Z</dcterms:modified>
</cp:coreProperties>
</file>