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82" r:id="rId4"/>
    <p:sldId id="283" r:id="rId5"/>
    <p:sldId id="261" r:id="rId6"/>
    <p:sldId id="284" r:id="rId7"/>
    <p:sldId id="285" r:id="rId8"/>
    <p:sldId id="258" r:id="rId9"/>
    <p:sldId id="259" r:id="rId10"/>
    <p:sldId id="289" r:id="rId11"/>
    <p:sldId id="291" r:id="rId12"/>
    <p:sldId id="263" r:id="rId13"/>
    <p:sldId id="264" r:id="rId14"/>
    <p:sldId id="288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7" r:id="rId31"/>
    <p:sldId id="292" r:id="rId32"/>
    <p:sldId id="280" r:id="rId33"/>
    <p:sldId id="281" r:id="rId34"/>
    <p:sldId id="286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69" autoAdjust="0"/>
    <p:restoredTop sz="94595" autoAdjust="0"/>
  </p:normalViewPr>
  <p:slideViewPr>
    <p:cSldViewPr>
      <p:cViewPr varScale="1">
        <p:scale>
          <a:sx n="84" d="100"/>
          <a:sy n="84" d="100"/>
        </p:scale>
        <p:origin x="-1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2A8A9-B895-4582-ABFC-4C58DEF2B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6819-E7B6-4B71-97C9-54E36F5DD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A3900-C378-4197-8CF5-E13FA09C8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20C15-148F-4731-894C-E47850FF5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EAA30-EB26-4963-8E8D-E637DE779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421C-6CB0-4A43-B4D6-BB01ACFB8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11656-5B41-4B71-8FAF-B866AC9EE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B722C-5D5C-4505-A424-FEF3E9B5E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04B9C-28B6-4D61-9056-3E738BC12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A259D-97CA-407E-8B06-0AE2C7C79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380E6-B717-4B7E-9D0D-202B1350E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57EE066-3176-4C12-8F8A-84DC78AEF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oregonstate.edu/instruction/anth484/chpov.JPG&amp;imgrefurl=http://oregonstate.edu/instruction/anth484/childpov.html&amp;h=576&amp;w=768&amp;sz=72&amp;tbnid=RJF3brTJXfvZzM:&amp;tbnh=105&amp;tbnw=141&amp;hl=en&amp;start=51&amp;prev=/images%3Fq%3D%2BUS%2Bchildren%2Bin%2Bpoverty%26start%3D40%26svnum%3D10%26hl%3Den%26lr%3D%26sa%3DN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images.google.com/imgres?imgurl=http://img120.imageshack.us/img120/4964/bacontvbybaconhanger0hh.jpg&amp;imgrefurl=http://scrutinyhooligans.blogspot.com/&amp;h=264&amp;w=300&amp;sz=24&amp;tbnid=pqiHKmokiJrAPM:&amp;tbnh=97&amp;tbnw=111&amp;hl=en&amp;start=3&amp;prev=/images%3Fq%3D%2BUS%2Bchildren%2Bin%2Bpoverty%26svnum%3D10%26hl%3Den%26lr%3D%26sa%3D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/imgres?imgurl=http://www.phototour.minneapolis.mn.us/pics/4319.jpg&amp;imgrefurl=http://www.phototour.minneapolis.mn.us/4319&amp;h=619&amp;w=425&amp;sz=60&amp;tbnid=0DnqFzat0F3f3M:&amp;tbnh=134&amp;tbnw=92&amp;hl=en&amp;start=52&amp;prev=/images%3Fq%3D%2BUS%2Bchildren%2Bin%2Bpoverty%26start%3D40%26svnum%3D10%26hl%3Den%26lr%3D%26sa%3DN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m/imgres?imgurl=http://www.marymount.k12.ny.us/marynet/stwbwk05/05sj/2childpoverty/images/centerhands.jpg&amp;imgrefurl=http://www.marymount.k12.ny.us/marynet/stwbwk05/05sj/2childpoverty/html/background.html&amp;h=180&amp;w=180&amp;sz=33&amp;tbnid=x-ZnfNVWfa0LYM:&amp;tbnh=96&amp;tbnw=96&amp;hl=en&amp;start=40&amp;prev=/images%3Fq%3D%2BUS%2Bchildren%2Bin%2Bpoverty%26start%3D20%26svnum%3D10%26hl%3Den%26lr%3D%26sa%3DN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1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Chart2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Poverty</a:t>
            </a:r>
          </a:p>
        </p:txBody>
      </p:sp>
      <p:pic>
        <p:nvPicPr>
          <p:cNvPr id="4099" name="Picture 9" descr="bacontvbybaconhanger0h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371600"/>
            <a:ext cx="2667000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1" descr="centerhand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12954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4319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31988" y="3962400"/>
            <a:ext cx="18319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5" descr="chpov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29200" y="4114800"/>
            <a:ext cx="3124200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Absolute measure of poverty is :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dirty="0" smtClean="0"/>
              <a:t>Flexible </a:t>
            </a:r>
            <a:endParaRPr lang="en-US" dirty="0" smtClean="0"/>
          </a:p>
          <a:p>
            <a:pPr marL="609600" indent="-609600" eaLnBrk="1" hangingPunct="1">
              <a:buFontTx/>
              <a:buAutoNum type="alphaUcPeriod" startAt="2"/>
            </a:pPr>
            <a:r>
              <a:rPr lang="en-US" dirty="0" smtClean="0"/>
              <a:t>Changes to meet economic changes</a:t>
            </a:r>
            <a:endParaRPr lang="en-US" dirty="0" smtClean="0"/>
          </a:p>
          <a:p>
            <a:pPr marL="609600" indent="-609600" eaLnBrk="1" hangingPunct="1">
              <a:buFontTx/>
              <a:buAutoNum type="alphaUcPeriod" startAt="3"/>
            </a:pPr>
            <a:r>
              <a:rPr lang="en-US" dirty="0" smtClean="0"/>
              <a:t>a flat dollar amount intended to estimate absolute minimum </a:t>
            </a: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D.   </a:t>
            </a:r>
            <a:r>
              <a:rPr lang="en-US" dirty="0" smtClean="0"/>
              <a:t>Covers an agreed upon definition of costs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Relative measure of poverty is :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dirty="0" smtClean="0"/>
              <a:t>Never changes</a:t>
            </a:r>
            <a:endParaRPr lang="en-US" dirty="0" smtClean="0"/>
          </a:p>
          <a:p>
            <a:pPr marL="609600" indent="-609600" eaLnBrk="1" hangingPunct="1">
              <a:buFontTx/>
              <a:buAutoNum type="alphaUcPeriod" startAt="2"/>
            </a:pPr>
            <a:r>
              <a:rPr lang="en-US" dirty="0" smtClean="0"/>
              <a:t>Is more sensitive to changes in the local economy</a:t>
            </a:r>
            <a:endParaRPr lang="en-US" dirty="0" smtClean="0"/>
          </a:p>
          <a:p>
            <a:pPr marL="609600" indent="-609600" eaLnBrk="1" hangingPunct="1">
              <a:buFontTx/>
              <a:buAutoNum type="alphaUcPeriod" startAt="3"/>
            </a:pPr>
            <a:r>
              <a:rPr lang="en-US" dirty="0" smtClean="0"/>
              <a:t>a flat dollar amount intended to estimate absolute minimum </a:t>
            </a: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D.   </a:t>
            </a:r>
            <a:r>
              <a:rPr lang="en-US" dirty="0" smtClean="0"/>
              <a:t>Is accepted as the best measure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Causes &amp; Nature of Poverty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Who are the poor</a:t>
            </a:r>
          </a:p>
          <a:p>
            <a:pPr lvl="1" eaLnBrk="1" hangingPunct="1"/>
            <a:r>
              <a:rPr lang="en-US" sz="2400" smtClean="0"/>
              <a:t>People of color(%)</a:t>
            </a:r>
          </a:p>
          <a:p>
            <a:pPr lvl="1" eaLnBrk="1" hangingPunct="1"/>
            <a:r>
              <a:rPr lang="en-US" sz="2400" smtClean="0"/>
              <a:t>Slightly higher in S </a:t>
            </a:r>
          </a:p>
          <a:p>
            <a:pPr lvl="1" eaLnBrk="1" hangingPunct="1"/>
            <a:r>
              <a:rPr lang="en-US" sz="2400" smtClean="0"/>
              <a:t>&amp; W</a:t>
            </a:r>
          </a:p>
          <a:p>
            <a:pPr lvl="1" eaLnBrk="1" hangingPunct="1"/>
            <a:r>
              <a:rPr lang="en-US" sz="2400" smtClean="0"/>
              <a:t>Larger families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more likely to be poor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(6+16.7%, 7+18.9%,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8+28.6%,9+32.4%)</a:t>
            </a:r>
          </a:p>
          <a:p>
            <a:pPr eaLnBrk="1" hangingPunct="1">
              <a:buFontTx/>
              <a:buNone/>
            </a:pPr>
            <a:r>
              <a:rPr lang="en-US" sz="2800" smtClean="0"/>
              <a:t>Female head of household (27.8%)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4114800" y="2143125"/>
          <a:ext cx="4810125" cy="2438400"/>
        </p:xfrm>
        <a:graphic>
          <a:graphicData uri="http://schemas.openxmlformats.org/presentationml/2006/ole">
            <p:oleObj spid="_x0000_s1026" name="Chart" r:id="rId4" imgW="4857902" imgH="246705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  <p:bldOleChart spid="153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Poverty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75% caucasians never in poverty (19 years of data)</a:t>
            </a:r>
          </a:p>
          <a:p>
            <a:pPr eaLnBrk="1" hangingPunct="1">
              <a:buFontTx/>
              <a:buNone/>
            </a:pPr>
            <a:r>
              <a:rPr lang="en-US" smtClean="0"/>
              <a:t>29.75% African American during ½  the time</a:t>
            </a:r>
          </a:p>
          <a:p>
            <a:pPr eaLnBrk="1" hangingPunct="1">
              <a:buFontTx/>
              <a:buNone/>
            </a:pPr>
            <a:r>
              <a:rPr lang="en-US" smtClean="0"/>
              <a:t>FHoH five X’s more likely to be 5+, 7X’s10 +</a:t>
            </a:r>
          </a:p>
          <a:p>
            <a:pPr eaLnBrk="1" hangingPunct="1">
              <a:buFontTx/>
              <a:buNone/>
            </a:pPr>
            <a:r>
              <a:rPr lang="en-US" smtClean="0"/>
              <a:t>12.4% AA FHoH had not had a single year in poverty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14600" y="3810000"/>
            <a:ext cx="6705600" cy="2762250"/>
            <a:chOff x="1248" y="2256"/>
            <a:chExt cx="4224" cy="1740"/>
          </a:xfrm>
        </p:grpSpPr>
        <p:graphicFrame>
          <p:nvGraphicFramePr>
            <p:cNvPr id="2050" name="Object 5"/>
            <p:cNvGraphicFramePr>
              <a:graphicFrameLocks noChangeAspect="1"/>
            </p:cNvGraphicFramePr>
            <p:nvPr/>
          </p:nvGraphicFramePr>
          <p:xfrm>
            <a:off x="1248" y="2256"/>
            <a:ext cx="4224" cy="1740"/>
          </p:xfrm>
          <a:graphic>
            <a:graphicData uri="http://schemas.openxmlformats.org/presentationml/2006/ole">
              <p:oleObj spid="_x0000_s2050" name="Chart" r:id="rId4" imgW="4876800" imgH="2000402" progId="Excel.Chart.8">
                <p:embed/>
              </p:oleObj>
            </a:graphicData>
          </a:graphic>
        </p:graphicFrame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344" y="2448"/>
              <a:ext cx="139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12 years of 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has the highest risk of being poor?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	Any Single parents</a:t>
            </a:r>
          </a:p>
          <a:p>
            <a:r>
              <a:rPr lang="en-US" dirty="0" smtClean="0"/>
              <a:t>B.	All Large families</a:t>
            </a:r>
          </a:p>
          <a:p>
            <a:r>
              <a:rPr lang="en-US" dirty="0" smtClean="0"/>
              <a:t>C. Female African American Single Heads of Households</a:t>
            </a:r>
          </a:p>
          <a:p>
            <a:r>
              <a:rPr lang="en-US" dirty="0" smtClean="0"/>
              <a:t>D. Two-parent Households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are people poor???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Structural explanation vs. individual explanation????????</a:t>
            </a:r>
          </a:p>
          <a:p>
            <a:pPr eaLnBrk="1" hangingPunct="1"/>
            <a:r>
              <a:rPr lang="en-US" smtClean="0"/>
              <a:t>Individual explanations</a:t>
            </a:r>
          </a:p>
          <a:p>
            <a:pPr lvl="1" eaLnBrk="1" hangingPunct="1"/>
            <a:r>
              <a:rPr lang="en-US" smtClean="0"/>
              <a:t>Genetics, intelligence, psychological, </a:t>
            </a:r>
          </a:p>
          <a:p>
            <a:pPr lvl="1" eaLnBrk="1" hangingPunct="1"/>
            <a:r>
              <a:rPr lang="en-US" smtClean="0"/>
              <a:t>human capital theory-worth of an individual’s labor ignores discrimination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/>
      <p:bldP spid="174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Cultural Explanations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Lewis “ a subculture passed from family to family” reaction to marginal position in society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Values, beliefs, &amp; behaviors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Not integrated into society (unions, volunteerism, job market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Communities disorganized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Family structure (unprotected childhood, abandonment of wives &amp; children)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Marginality-no sense of belonging or hope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Handed down through the generations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Difficult to escape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Persistently poor; beliefs reinforce poverty; theory says that if $ were available they would squander it &amp; remain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  <p:bldP spid="1843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about cultural explanations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Cultural deprivation (from Ed. Focuses on socialization) deprived of the opportunity to develop pro-social beliefs</a:t>
            </a:r>
          </a:p>
          <a:p>
            <a:pPr eaLnBrk="1" hangingPunct="1"/>
            <a:r>
              <a:rPr lang="en-US" sz="2800" smtClean="0"/>
              <a:t>Functional inferiority</a:t>
            </a:r>
          </a:p>
          <a:p>
            <a:pPr eaLnBrk="1" hangingPunct="1"/>
            <a:r>
              <a:rPr lang="en-US" sz="2800" smtClean="0"/>
              <a:t>Critique of Lewis- Has appeal</a:t>
            </a:r>
          </a:p>
          <a:p>
            <a:pPr lvl="1" eaLnBrk="1" hangingPunct="1"/>
            <a:r>
              <a:rPr lang="en-US" sz="2400" smtClean="0"/>
              <a:t>Methodologically flawed (context, directed,presentation)</a:t>
            </a:r>
          </a:p>
          <a:p>
            <a:pPr lvl="1" eaLnBrk="1" hangingPunct="1"/>
            <a:r>
              <a:rPr lang="en-US" sz="2400" smtClean="0"/>
              <a:t>Representation of Puerto Rican families</a:t>
            </a:r>
          </a:p>
          <a:p>
            <a:pPr lvl="1" eaLnBrk="1" hangingPunct="1"/>
            <a:r>
              <a:rPr lang="en-US" sz="2400" smtClean="0"/>
              <a:t>Undeserving poor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Critique continued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Traits not verified</a:t>
            </a:r>
          </a:p>
          <a:p>
            <a:pPr lvl="1" eaLnBrk="1" hangingPunct="1"/>
            <a:r>
              <a:rPr lang="en-US" sz="2400" smtClean="0"/>
              <a:t>Other research “work is valued” “ remorse about poor quality of education”</a:t>
            </a:r>
          </a:p>
          <a:p>
            <a:pPr eaLnBrk="1" hangingPunct="1"/>
            <a:r>
              <a:rPr lang="en-US" sz="2800" smtClean="0"/>
              <a:t>Alternative explanation-values are similar but options are not</a:t>
            </a:r>
          </a:p>
          <a:p>
            <a:pPr lvl="1" eaLnBrk="1" hangingPunct="1"/>
            <a:r>
              <a:rPr lang="en-US" sz="2400" smtClean="0"/>
              <a:t>Situational adaptation or Choice model</a:t>
            </a:r>
          </a:p>
          <a:p>
            <a:pPr lvl="1" eaLnBrk="1" hangingPunct="1"/>
            <a:r>
              <a:rPr lang="en-US" sz="2400" smtClean="0"/>
              <a:t>“Lower class value stretch” “Sweet lemon”</a:t>
            </a:r>
          </a:p>
          <a:p>
            <a:pPr eaLnBrk="1" hangingPunct="1"/>
            <a:r>
              <a:rPr lang="en-US" sz="2800" smtClean="0"/>
              <a:t>Keys to support of cultural theories</a:t>
            </a:r>
          </a:p>
          <a:p>
            <a:pPr lvl="1" eaLnBrk="1" hangingPunct="1"/>
            <a:r>
              <a:rPr lang="en-US" sz="2400" smtClean="0"/>
              <a:t>Blaming the victim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Structural Explanations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Poverty as a vicious cycle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Class reproduces itself (SES: 7%family; 36% education; SES of parent most powerful)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Economy- Marxist exploitation of workers or core and periphery labor markets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Discrimination-recruitment/ hiring favors white males;females divorce give woman custody but w/o resources; woman forced into lower paying careers creates dependence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Isolation of urban ghettos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Lorenz Curve of Absolute Inequality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43200" y="2133600"/>
            <a:ext cx="3657600" cy="312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38200" y="3124200"/>
            <a:ext cx="11430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% of</a:t>
            </a:r>
          </a:p>
          <a:p>
            <a:pPr>
              <a:spcBef>
                <a:spcPct val="50000"/>
              </a:spcBef>
            </a:pPr>
            <a:r>
              <a:rPr lang="en-US"/>
              <a:t>Nat’l income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352800" y="60198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% of pop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743200" y="5410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0    20   40   60   80   100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828800" y="2133600"/>
            <a:ext cx="9144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</a:t>
            </a:r>
          </a:p>
          <a:p>
            <a:pPr>
              <a:spcBef>
                <a:spcPct val="50000"/>
              </a:spcBef>
            </a:pPr>
            <a:r>
              <a:rPr lang="en-US"/>
              <a:t>80</a:t>
            </a:r>
          </a:p>
          <a:p>
            <a:pPr>
              <a:spcBef>
                <a:spcPct val="50000"/>
              </a:spcBef>
            </a:pPr>
            <a:r>
              <a:rPr lang="en-US"/>
              <a:t>60</a:t>
            </a:r>
          </a:p>
          <a:p>
            <a:pPr>
              <a:spcBef>
                <a:spcPct val="50000"/>
              </a:spcBef>
            </a:pPr>
            <a:r>
              <a:rPr lang="en-US"/>
              <a:t>40</a:t>
            </a:r>
          </a:p>
          <a:p>
            <a:pPr>
              <a:spcBef>
                <a:spcPct val="50000"/>
              </a:spcBef>
            </a:pPr>
            <a:r>
              <a:rPr lang="en-US"/>
              <a:t>20</a:t>
            </a:r>
          </a:p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V="1">
            <a:off x="2743200" y="2133600"/>
            <a:ext cx="3657600" cy="3124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2746375" y="2276475"/>
            <a:ext cx="3557588" cy="2973388"/>
          </a:xfrm>
          <a:custGeom>
            <a:avLst/>
            <a:gdLst>
              <a:gd name="T0" fmla="*/ 10 w 2241"/>
              <a:gd name="T1" fmla="*/ 1863 h 1873"/>
              <a:gd name="T2" fmla="*/ 96 w 2241"/>
              <a:gd name="T3" fmla="*/ 1801 h 1873"/>
              <a:gd name="T4" fmla="*/ 145 w 2241"/>
              <a:gd name="T5" fmla="*/ 1777 h 1873"/>
              <a:gd name="T6" fmla="*/ 292 w 2241"/>
              <a:gd name="T7" fmla="*/ 1691 h 1873"/>
              <a:gd name="T8" fmla="*/ 464 w 2241"/>
              <a:gd name="T9" fmla="*/ 1605 h 1873"/>
              <a:gd name="T10" fmla="*/ 586 w 2241"/>
              <a:gd name="T11" fmla="*/ 1544 h 1873"/>
              <a:gd name="T12" fmla="*/ 697 w 2241"/>
              <a:gd name="T13" fmla="*/ 1458 h 1873"/>
              <a:gd name="T14" fmla="*/ 733 w 2241"/>
              <a:gd name="T15" fmla="*/ 1434 h 1873"/>
              <a:gd name="T16" fmla="*/ 868 w 2241"/>
              <a:gd name="T17" fmla="*/ 1311 h 1873"/>
              <a:gd name="T18" fmla="*/ 942 w 2241"/>
              <a:gd name="T19" fmla="*/ 1238 h 1873"/>
              <a:gd name="T20" fmla="*/ 1125 w 2241"/>
              <a:gd name="T21" fmla="*/ 1115 h 1873"/>
              <a:gd name="T22" fmla="*/ 1224 w 2241"/>
              <a:gd name="T23" fmla="*/ 1042 h 1873"/>
              <a:gd name="T24" fmla="*/ 1334 w 2241"/>
              <a:gd name="T25" fmla="*/ 944 h 1873"/>
              <a:gd name="T26" fmla="*/ 1358 w 2241"/>
              <a:gd name="T27" fmla="*/ 907 h 1873"/>
              <a:gd name="T28" fmla="*/ 1432 w 2241"/>
              <a:gd name="T29" fmla="*/ 833 h 1873"/>
              <a:gd name="T30" fmla="*/ 1554 w 2241"/>
              <a:gd name="T31" fmla="*/ 698 h 1873"/>
              <a:gd name="T32" fmla="*/ 1689 w 2241"/>
              <a:gd name="T33" fmla="*/ 564 h 1873"/>
              <a:gd name="T34" fmla="*/ 1763 w 2241"/>
              <a:gd name="T35" fmla="*/ 515 h 1873"/>
              <a:gd name="T36" fmla="*/ 1836 w 2241"/>
              <a:gd name="T37" fmla="*/ 466 h 1873"/>
              <a:gd name="T38" fmla="*/ 1947 w 2241"/>
              <a:gd name="T39" fmla="*/ 368 h 1873"/>
              <a:gd name="T40" fmla="*/ 2008 w 2241"/>
              <a:gd name="T41" fmla="*/ 306 h 1873"/>
              <a:gd name="T42" fmla="*/ 2057 w 2241"/>
              <a:gd name="T43" fmla="*/ 245 h 1873"/>
              <a:gd name="T44" fmla="*/ 2118 w 2241"/>
              <a:gd name="T45" fmla="*/ 184 h 1873"/>
              <a:gd name="T46" fmla="*/ 2204 w 2241"/>
              <a:gd name="T47" fmla="*/ 37 h 1873"/>
              <a:gd name="T48" fmla="*/ 2241 w 2241"/>
              <a:gd name="T49" fmla="*/ 0 h 18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241"/>
              <a:gd name="T76" fmla="*/ 0 h 1873"/>
              <a:gd name="T77" fmla="*/ 2241 w 2241"/>
              <a:gd name="T78" fmla="*/ 1873 h 187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241" h="1873">
                <a:moveTo>
                  <a:pt x="10" y="1863"/>
                </a:moveTo>
                <a:cubicBezTo>
                  <a:pt x="90" y="1835"/>
                  <a:pt x="0" y="1873"/>
                  <a:pt x="96" y="1801"/>
                </a:cubicBezTo>
                <a:cubicBezTo>
                  <a:pt x="111" y="1790"/>
                  <a:pt x="129" y="1786"/>
                  <a:pt x="145" y="1777"/>
                </a:cubicBezTo>
                <a:cubicBezTo>
                  <a:pt x="199" y="1745"/>
                  <a:pt x="234" y="1710"/>
                  <a:pt x="292" y="1691"/>
                </a:cubicBezTo>
                <a:cubicBezTo>
                  <a:pt x="347" y="1650"/>
                  <a:pt x="405" y="1638"/>
                  <a:pt x="464" y="1605"/>
                </a:cubicBezTo>
                <a:cubicBezTo>
                  <a:pt x="580" y="1539"/>
                  <a:pt x="492" y="1567"/>
                  <a:pt x="586" y="1544"/>
                </a:cubicBezTo>
                <a:cubicBezTo>
                  <a:pt x="644" y="1486"/>
                  <a:pt x="608" y="1517"/>
                  <a:pt x="697" y="1458"/>
                </a:cubicBezTo>
                <a:cubicBezTo>
                  <a:pt x="709" y="1450"/>
                  <a:pt x="733" y="1434"/>
                  <a:pt x="733" y="1434"/>
                </a:cubicBezTo>
                <a:cubicBezTo>
                  <a:pt x="768" y="1382"/>
                  <a:pt x="821" y="1352"/>
                  <a:pt x="868" y="1311"/>
                </a:cubicBezTo>
                <a:cubicBezTo>
                  <a:pt x="894" y="1288"/>
                  <a:pt x="917" y="1262"/>
                  <a:pt x="942" y="1238"/>
                </a:cubicBezTo>
                <a:cubicBezTo>
                  <a:pt x="994" y="1187"/>
                  <a:pt x="1073" y="1166"/>
                  <a:pt x="1125" y="1115"/>
                </a:cubicBezTo>
                <a:cubicBezTo>
                  <a:pt x="1188" y="1053"/>
                  <a:pt x="1154" y="1076"/>
                  <a:pt x="1224" y="1042"/>
                </a:cubicBezTo>
                <a:cubicBezTo>
                  <a:pt x="1307" y="958"/>
                  <a:pt x="1268" y="987"/>
                  <a:pt x="1334" y="944"/>
                </a:cubicBezTo>
                <a:cubicBezTo>
                  <a:pt x="1342" y="932"/>
                  <a:pt x="1348" y="918"/>
                  <a:pt x="1358" y="907"/>
                </a:cubicBezTo>
                <a:cubicBezTo>
                  <a:pt x="1381" y="881"/>
                  <a:pt x="1413" y="862"/>
                  <a:pt x="1432" y="833"/>
                </a:cubicBezTo>
                <a:cubicBezTo>
                  <a:pt x="1473" y="773"/>
                  <a:pt x="1495" y="739"/>
                  <a:pt x="1554" y="698"/>
                </a:cubicBezTo>
                <a:cubicBezTo>
                  <a:pt x="1590" y="646"/>
                  <a:pt x="1639" y="602"/>
                  <a:pt x="1689" y="564"/>
                </a:cubicBezTo>
                <a:cubicBezTo>
                  <a:pt x="1712" y="546"/>
                  <a:pt x="1742" y="536"/>
                  <a:pt x="1763" y="515"/>
                </a:cubicBezTo>
                <a:cubicBezTo>
                  <a:pt x="1809" y="469"/>
                  <a:pt x="1783" y="484"/>
                  <a:pt x="1836" y="466"/>
                </a:cubicBezTo>
                <a:cubicBezTo>
                  <a:pt x="1871" y="431"/>
                  <a:pt x="1915" y="406"/>
                  <a:pt x="1947" y="368"/>
                </a:cubicBezTo>
                <a:cubicBezTo>
                  <a:pt x="2000" y="304"/>
                  <a:pt x="1937" y="354"/>
                  <a:pt x="2008" y="306"/>
                </a:cubicBezTo>
                <a:cubicBezTo>
                  <a:pt x="2032" y="233"/>
                  <a:pt x="2001" y="301"/>
                  <a:pt x="2057" y="245"/>
                </a:cubicBezTo>
                <a:cubicBezTo>
                  <a:pt x="2138" y="164"/>
                  <a:pt x="2019" y="248"/>
                  <a:pt x="2118" y="184"/>
                </a:cubicBezTo>
                <a:cubicBezTo>
                  <a:pt x="2135" y="132"/>
                  <a:pt x="2165" y="76"/>
                  <a:pt x="2204" y="37"/>
                </a:cubicBezTo>
                <a:cubicBezTo>
                  <a:pt x="2216" y="25"/>
                  <a:pt x="2241" y="0"/>
                  <a:pt x="224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Freeform 15"/>
          <p:cNvSpPr>
            <a:spLocks/>
          </p:cNvSpPr>
          <p:nvPr/>
        </p:nvSpPr>
        <p:spPr bwMode="auto">
          <a:xfrm>
            <a:off x="2801938" y="2354263"/>
            <a:ext cx="3527425" cy="2859087"/>
          </a:xfrm>
          <a:custGeom>
            <a:avLst/>
            <a:gdLst>
              <a:gd name="T0" fmla="*/ 0 w 2222"/>
              <a:gd name="T1" fmla="*/ 1801 h 1801"/>
              <a:gd name="T2" fmla="*/ 196 w 2222"/>
              <a:gd name="T3" fmla="*/ 1765 h 1801"/>
              <a:gd name="T4" fmla="*/ 711 w 2222"/>
              <a:gd name="T5" fmla="*/ 1642 h 1801"/>
              <a:gd name="T6" fmla="*/ 858 w 2222"/>
              <a:gd name="T7" fmla="*/ 1569 h 1801"/>
              <a:gd name="T8" fmla="*/ 1225 w 2222"/>
              <a:gd name="T9" fmla="*/ 1483 h 1801"/>
              <a:gd name="T10" fmla="*/ 1617 w 2222"/>
              <a:gd name="T11" fmla="*/ 1385 h 1801"/>
              <a:gd name="T12" fmla="*/ 1765 w 2222"/>
              <a:gd name="T13" fmla="*/ 1323 h 1801"/>
              <a:gd name="T14" fmla="*/ 1912 w 2222"/>
              <a:gd name="T15" fmla="*/ 1213 h 1801"/>
              <a:gd name="T16" fmla="*/ 2071 w 2222"/>
              <a:gd name="T17" fmla="*/ 1042 h 1801"/>
              <a:gd name="T18" fmla="*/ 2157 w 2222"/>
              <a:gd name="T19" fmla="*/ 809 h 1801"/>
              <a:gd name="T20" fmla="*/ 2218 w 2222"/>
              <a:gd name="T21" fmla="*/ 551 h 1801"/>
              <a:gd name="T22" fmla="*/ 2218 w 2222"/>
              <a:gd name="T23" fmla="*/ 0 h 180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222"/>
              <a:gd name="T37" fmla="*/ 0 h 1801"/>
              <a:gd name="T38" fmla="*/ 2222 w 2222"/>
              <a:gd name="T39" fmla="*/ 1801 h 180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222" h="1801">
                <a:moveTo>
                  <a:pt x="0" y="1801"/>
                </a:moveTo>
                <a:cubicBezTo>
                  <a:pt x="66" y="1790"/>
                  <a:pt x="130" y="1776"/>
                  <a:pt x="196" y="1765"/>
                </a:cubicBezTo>
                <a:cubicBezTo>
                  <a:pt x="363" y="1706"/>
                  <a:pt x="543" y="1696"/>
                  <a:pt x="711" y="1642"/>
                </a:cubicBezTo>
                <a:cubicBezTo>
                  <a:pt x="755" y="1612"/>
                  <a:pt x="807" y="1585"/>
                  <a:pt x="858" y="1569"/>
                </a:cubicBezTo>
                <a:cubicBezTo>
                  <a:pt x="966" y="1494"/>
                  <a:pt x="1101" y="1510"/>
                  <a:pt x="1225" y="1483"/>
                </a:cubicBezTo>
                <a:cubicBezTo>
                  <a:pt x="1357" y="1454"/>
                  <a:pt x="1488" y="1424"/>
                  <a:pt x="1617" y="1385"/>
                </a:cubicBezTo>
                <a:cubicBezTo>
                  <a:pt x="1674" y="1368"/>
                  <a:pt x="1711" y="1342"/>
                  <a:pt x="1765" y="1323"/>
                </a:cubicBezTo>
                <a:cubicBezTo>
                  <a:pt x="1809" y="1279"/>
                  <a:pt x="1865" y="1256"/>
                  <a:pt x="1912" y="1213"/>
                </a:cubicBezTo>
                <a:cubicBezTo>
                  <a:pt x="1972" y="1158"/>
                  <a:pt x="2014" y="1098"/>
                  <a:pt x="2071" y="1042"/>
                </a:cubicBezTo>
                <a:cubicBezTo>
                  <a:pt x="2100" y="964"/>
                  <a:pt x="2119" y="883"/>
                  <a:pt x="2157" y="809"/>
                </a:cubicBezTo>
                <a:cubicBezTo>
                  <a:pt x="2170" y="726"/>
                  <a:pt x="2216" y="634"/>
                  <a:pt x="2218" y="551"/>
                </a:cubicBezTo>
                <a:cubicBezTo>
                  <a:pt x="2222" y="367"/>
                  <a:pt x="2218" y="184"/>
                  <a:pt x="221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Text Box 16"/>
          <p:cNvSpPr txBox="1">
            <a:spLocks noChangeArrowheads="1"/>
          </p:cNvSpPr>
          <p:nvPr/>
        </p:nvSpPr>
        <p:spPr bwMode="auto">
          <a:xfrm>
            <a:off x="6400800" y="5562600"/>
            <a:ext cx="2743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Gini coefficient (income)</a:t>
            </a:r>
          </a:p>
          <a:p>
            <a:pPr>
              <a:spcBef>
                <a:spcPct val="50000"/>
              </a:spcBef>
            </a:pPr>
            <a:r>
              <a:rPr lang="en-US" sz="1800"/>
              <a:t>’62  .8</a:t>
            </a:r>
          </a:p>
          <a:p>
            <a:pPr>
              <a:spcBef>
                <a:spcPct val="50000"/>
              </a:spcBef>
            </a:pPr>
            <a:r>
              <a:rPr lang="en-US" sz="1800"/>
              <a:t>’95  .87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2" name="AutoShape 21"/>
          <p:cNvSpPr>
            <a:spLocks noChangeArrowheads="1"/>
          </p:cNvSpPr>
          <p:nvPr/>
        </p:nvSpPr>
        <p:spPr bwMode="auto">
          <a:xfrm rot="-2748968">
            <a:off x="6376194" y="4004469"/>
            <a:ext cx="484188" cy="1631950"/>
          </a:xfrm>
          <a:prstGeom prst="upArrow">
            <a:avLst>
              <a:gd name="adj1" fmla="val 50000"/>
              <a:gd name="adj2" fmla="val 8426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2" grpId="0" animBg="1"/>
      <p:bldP spid="2053" grpId="0" autoUpdateAnimBg="0"/>
      <p:bldP spid="2054" grpId="0" autoUpdateAnimBg="0"/>
      <p:bldP spid="2055" grpId="0" autoUpdateAnimBg="0"/>
      <p:bldP spid="2056" grpId="0" autoUpdateAnimBg="0"/>
      <p:bldP spid="2057" grpId="0" animBg="1"/>
      <p:bldP spid="2060" grpId="0" animBg="1"/>
      <p:bldP spid="206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Conservative view of structural explanations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Welfare program encourage dependency</a:t>
            </a:r>
          </a:p>
          <a:p>
            <a:pPr eaLnBrk="1" hangingPunct="1"/>
            <a:r>
              <a:rPr lang="en-US" smtClean="0"/>
              <a:t>Guaranteed Income Experiments did discourage involvement in labor market </a:t>
            </a:r>
          </a:p>
          <a:p>
            <a:pPr eaLnBrk="1" hangingPunct="1"/>
            <a:r>
              <a:rPr lang="en-US" smtClean="0"/>
              <a:t>Critique is this argument is all about smaller government and less taxes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75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75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75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Anti-poverty Programs</a:t>
            </a:r>
            <a:br>
              <a:rPr lang="en-US" smtClean="0"/>
            </a:b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Urban legends about welfare programs</a:t>
            </a:r>
          </a:p>
          <a:p>
            <a:pPr eaLnBrk="1" hangingPunct="1">
              <a:buFontTx/>
              <a:buNone/>
            </a:pPr>
            <a:r>
              <a:rPr lang="en-US" smtClean="0"/>
              <a:t>	concerns about financial dependency</a:t>
            </a:r>
          </a:p>
          <a:p>
            <a:pPr eaLnBrk="1" hangingPunct="1">
              <a:buFontTx/>
              <a:buNone/>
            </a:pPr>
            <a:r>
              <a:rPr lang="en-US" smtClean="0"/>
              <a:t>	&amp; about programs</a:t>
            </a:r>
          </a:p>
          <a:p>
            <a:pPr eaLnBrk="1" hangingPunct="1">
              <a:buFontTx/>
              <a:buNone/>
            </a:pPr>
            <a:r>
              <a:rPr lang="en-US" smtClean="0"/>
              <a:t>		recipients deserve it		</a:t>
            </a:r>
          </a:p>
          <a:p>
            <a:pPr eaLnBrk="1" hangingPunct="1">
              <a:buFontTx/>
              <a:buNone/>
            </a:pPr>
            <a:r>
              <a:rPr lang="en-US" smtClean="0"/>
              <a:t>		mgrs competent?</a:t>
            </a:r>
          </a:p>
          <a:p>
            <a:pPr eaLnBrk="1" hangingPunct="1">
              <a:buFontTx/>
              <a:buNone/>
            </a:pPr>
            <a:r>
              <a:rPr lang="en-US" smtClean="0"/>
              <a:t>		resentment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609600" y="1066800"/>
            <a:ext cx="28194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Stable period</a:t>
            </a:r>
          </a:p>
          <a:p>
            <a:pPr algn="ctr"/>
            <a:r>
              <a:rPr lang="en-US"/>
              <a:t>(econ/socially)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52600" y="2895600"/>
            <a:ext cx="3505200" cy="2438400"/>
            <a:chOff x="1104" y="1824"/>
            <a:chExt cx="2208" cy="1536"/>
          </a:xfrm>
        </p:grpSpPr>
        <p:sp>
          <p:nvSpPr>
            <p:cNvPr id="20490" name="AutoShape 5"/>
            <p:cNvSpPr>
              <a:spLocks noChangeArrowheads="1"/>
            </p:cNvSpPr>
            <p:nvPr/>
          </p:nvSpPr>
          <p:spPr bwMode="auto">
            <a:xfrm>
              <a:off x="1104" y="1824"/>
              <a:ext cx="2208" cy="1536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6"/>
            <p:cNvSpPr txBox="1">
              <a:spLocks noChangeArrowheads="1"/>
            </p:cNvSpPr>
            <p:nvPr/>
          </p:nvSpPr>
          <p:spPr bwMode="auto">
            <a:xfrm rot="2099214">
              <a:off x="1488" y="2400"/>
              <a:ext cx="1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calamity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248400" y="4800600"/>
            <a:ext cx="2590800" cy="1600200"/>
            <a:chOff x="3936" y="3024"/>
            <a:chExt cx="1632" cy="1008"/>
          </a:xfrm>
        </p:grpSpPr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>
              <a:off x="3936" y="3024"/>
              <a:ext cx="1632" cy="100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4320" y="3312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welfare</a:t>
              </a:r>
            </a:p>
          </p:txBody>
        </p:sp>
      </p:grp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495800" y="762000"/>
            <a:ext cx="33528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Historical trend in welfare</a:t>
            </a:r>
          </a:p>
        </p:txBody>
      </p:sp>
      <p:sp>
        <p:nvSpPr>
          <p:cNvPr id="2048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  <p:bldP spid="24579" grpId="0" animBg="1" autoUpdateAnimBg="0"/>
      <p:bldP spid="2458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 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Circa 1349 (plague &amp; crop disaster; almost 1/3 of England died)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Statue of Laborers (setting a max age, laborers could not travel, illegal for healthy to beg)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</a:t>
            </a:r>
            <a:r>
              <a:rPr lang="en-US" sz="2400" baseline="30000" smtClean="0"/>
              <a:t>st</a:t>
            </a:r>
            <a:r>
              <a:rPr lang="en-US" sz="2400" smtClean="0"/>
              <a:t> policy , although punitive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Started idea of tying labor to welfare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Labor problems require punitive solutions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Rise of merchantilism led to ruin of feudal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Less security (wage driven)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Excess of unemployed &amp; unattached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1536 church kicked out of England- took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Elizabethan Poor laws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State responsibility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Categorical poor (vagrant-punish,unemployed-work, &amp; helpless-support)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Smallest unit of government support &amp; taxation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smtClean="0"/>
              <a:t>Colonial Years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Labor surplus, hard times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Elizabethan Poor laws spread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Public resp, legal sanction family, legal settlement,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Value of work (econ &amp; cultural)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Colonial support for the poor (cont)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Indoor relief (taken in &amp; round the town)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Government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Decentralized, separation of church &amp; state, Great Awakening (reward in afterlife) &amp; Enlightenment (things could be studied), group solidarity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Society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Massive growth in spending (Boston 20X increase between 1700-1753)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Premarital sex was common 1/3-1/2 all births to unwed moms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1780-1860 massive growth 4 mil to 31.5 mil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Industrialization, urbanization, &amp; immigration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Worthy &amp; unworthy poor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Forms of relief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Indoor relief-remove from routine, structure, learn trade, contribute to care, ha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Hard life-men removed from family,underfed, regulated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Outdoor relief-continued cheaper &amp; more humane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Societies for Prevention of Pauperism &amp; Ass. For Improving Conditions of Poor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Individual cause, moral support, opposed to public aid, pauper “ruined by charity”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Resistance to understanding poverty, data of the day-no fault of their own, but caste as unwilling to work, interventions misguided &amp; ineffective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-533400" y="0"/>
            <a:ext cx="9677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From rural democracy to industrial giant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Agricultural economy to industrial (1860 58%-1930 21%)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Urbanization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Christian values (non-poor attitudes to support but still contempt for poor)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Data about the poor (research about immigrants, settlement house did block sampling, social work research w/poor Sage Foundation) &gt;&gt; poor underpaid &amp; exploited 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/>
              <a:t>ANTI-POVERTY EFFORTS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Public –poorhouse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Private-COS movement-individual weakness requiring expertise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Workingman’s insurance-illness, injury, lack of work, age, death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1930’s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Great prosperity preceded depression Hoover-non-intervention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Taxes should be used to provide aid, not unlike public schools or a fire department- a right!!!!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Social Security 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Contributory social insurance &amp; public assistance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OASDI, unemployment,  Public assistance (OAA, APTD,AB, AFDC)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Changed attitude toward poor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smtClean="0"/>
              <a:t>War on Poverty 1964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Office of Economic Opportunity, Vista, job Corps, Head Start, Comm Action Programs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Maximum feasible participation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1964 Food Stamp Act &amp; 1965 Medicare &amp; Medicaid Act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Did not impact #’s but quality of life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Personal  Responsibility &amp; Work Opportunity Reconciliation Act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Temp Assist. to Needy Families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More state control, but capped block grant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After 2 years work 30 hours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50% of welfare loads must be working by 2002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(5% reduction)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Sanctions for not meeting work requirement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5 year max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No Immigrants for 5 years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No illegal aliens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429000" y="22098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7" name="Picture 4" descr="gini dsitribution world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143000"/>
            <a:ext cx="7334250" cy="3608388"/>
          </a:xfrm>
          <a:noFill/>
        </p:spPr>
      </p:pic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914400" y="5410200"/>
            <a:ext cx="7696200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Gudrais, E.(2008)UnequalAmerica:Causes and consequences</a:t>
            </a:r>
          </a:p>
          <a:p>
            <a:r>
              <a:rPr lang="en-US" sz="1800"/>
              <a:t>of the wide—and growing—gap between rich and poor. </a:t>
            </a:r>
            <a:r>
              <a:rPr lang="en-US" sz="1800" i="1"/>
              <a:t>Harvard Magazine, </a:t>
            </a:r>
            <a:r>
              <a:rPr lang="en-US" sz="1800"/>
              <a:t>July-August, 22-29.</a:t>
            </a:r>
          </a:p>
          <a:p>
            <a:endParaRPr lang="en-US" sz="1800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TANF results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D</a:t>
            </a:r>
            <a:r>
              <a:rPr lang="en-US" dirty="0" smtClean="0"/>
              <a:t>ecrease </a:t>
            </a:r>
            <a:r>
              <a:rPr lang="en-US" dirty="0" smtClean="0"/>
              <a:t>Caseloads </a:t>
            </a:r>
          </a:p>
          <a:p>
            <a:pPr lvl="1" eaLnBrk="1" hangingPunct="1"/>
            <a:r>
              <a:rPr lang="en-US" dirty="0" smtClean="0"/>
              <a:t>-4.5 mil (‘96) to 1.7 mil 9 (‘06) 65% </a:t>
            </a:r>
            <a:endParaRPr lang="en-US" dirty="0" smtClean="0"/>
          </a:p>
          <a:p>
            <a:pPr eaLnBrk="1" hangingPunct="1"/>
            <a:r>
              <a:rPr lang="en-US" dirty="0" smtClean="0"/>
              <a:t>Improvement in their lives</a:t>
            </a:r>
          </a:p>
          <a:p>
            <a:pPr lvl="1" eaLnBrk="1" hangingPunct="1"/>
            <a:r>
              <a:rPr lang="en-US" dirty="0" smtClean="0"/>
              <a:t>60% leaving are employed 70% with a year</a:t>
            </a:r>
          </a:p>
          <a:p>
            <a:pPr lvl="1" eaLnBrk="1" hangingPunct="1"/>
            <a:r>
              <a:rPr lang="en-US" dirty="0" smtClean="0"/>
              <a:t>Percent of earning due to employment has increased</a:t>
            </a:r>
          </a:p>
          <a:p>
            <a:pPr eaLnBrk="1" hangingPunct="1"/>
            <a:r>
              <a:rPr lang="en-US" dirty="0" smtClean="0"/>
              <a:t>Mothers with one or more barriers </a:t>
            </a:r>
            <a:r>
              <a:rPr lang="en-US" dirty="0" smtClean="0"/>
              <a:t>floundering (0-55%, 1-28%, 2-25.9, 3-10%)</a:t>
            </a:r>
            <a:endParaRPr lang="en-US" dirty="0" smtClean="0"/>
          </a:p>
        </p:txBody>
      </p:sp>
      <p:sp>
        <p:nvSpPr>
          <p:cNvPr id="4" name="Down Arrow 3"/>
          <p:cNvSpPr/>
          <p:nvPr/>
        </p:nvSpPr>
        <p:spPr>
          <a:xfrm>
            <a:off x="7010400" y="27432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 smtClean="0"/>
              <a:t>What Do We Know About TANF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	Caseloads have not decreased over the life of the program</a:t>
            </a:r>
          </a:p>
          <a:p>
            <a:r>
              <a:rPr lang="en-US" dirty="0" smtClean="0"/>
              <a:t>B.	Recipients are rarely employed at the end of the program</a:t>
            </a:r>
          </a:p>
          <a:p>
            <a:r>
              <a:rPr lang="en-US" dirty="0" smtClean="0"/>
              <a:t>C. “Floundering” mothers continue to be struggle with employment</a:t>
            </a:r>
          </a:p>
          <a:p>
            <a:r>
              <a:rPr lang="en-US" dirty="0" smtClean="0"/>
              <a:t>D. The political baggage of this program has subsided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Changing expectations/results?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Post-industrial poverty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Post-marital family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Woman are expected to work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 recipients better off now?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Move from welfare poverty to employment poverty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More time w/o $ for food, behind in housing $, child care &amp; medical care(Center on Budget &amp; Policy)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¼ night shifts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½ difficulty w/ work &amp; childcare schedules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2/3 not ensured by employer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Wage is 20th percentile for all workers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Skip meals &amp; have trouble paying bills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	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685800" y="609600"/>
            <a:ext cx="67056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Must work to get welfare</a:t>
            </a:r>
            <a:r>
              <a:rPr lang="en-US" sz="1800"/>
              <a:t>	</a:t>
            </a:r>
            <a:r>
              <a:rPr lang="en-US" sz="1800" b="1"/>
              <a:t>Reduce Bennies to make work more 				attractive</a:t>
            </a:r>
          </a:p>
          <a:p>
            <a:pPr algn="ctr">
              <a:spcBef>
                <a:spcPct val="50000"/>
              </a:spcBef>
            </a:pPr>
            <a:r>
              <a:rPr lang="en-US" u="sng"/>
              <a:t>Strongly Favor or Favor</a:t>
            </a:r>
          </a:p>
          <a:p>
            <a:pPr>
              <a:spcBef>
                <a:spcPct val="50000"/>
              </a:spcBef>
            </a:pPr>
            <a:r>
              <a:rPr lang="en-US"/>
              <a:t>82% 		(overall)		72%</a:t>
            </a:r>
          </a:p>
          <a:p>
            <a:pPr>
              <a:spcBef>
                <a:spcPct val="50000"/>
              </a:spcBef>
            </a:pPr>
            <a:r>
              <a:rPr lang="en-US"/>
              <a:t>78%		(lib)			58%</a:t>
            </a:r>
          </a:p>
          <a:p>
            <a:pPr>
              <a:spcBef>
                <a:spcPct val="50000"/>
              </a:spcBef>
            </a:pPr>
            <a:r>
              <a:rPr lang="en-US"/>
              <a:t>82% 		(mod)			75%		</a:t>
            </a:r>
          </a:p>
          <a:p>
            <a:pPr>
              <a:spcBef>
                <a:spcPct val="50000"/>
              </a:spcBef>
            </a:pPr>
            <a:r>
              <a:rPr lang="en-US"/>
              <a:t>86%		(con)			78%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30724" name="WordArt 5"/>
          <p:cNvSpPr>
            <a:spLocks noChangeArrowheads="1" noChangeShapeType="1" noTextEdit="1"/>
          </p:cNvSpPr>
          <p:nvPr/>
        </p:nvSpPr>
        <p:spPr bwMode="auto">
          <a:xfrm>
            <a:off x="2133600" y="4267200"/>
            <a:ext cx="3333750" cy="9017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Public Opinion</a:t>
            </a:r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3429000" y="609600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	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685800" y="609600"/>
            <a:ext cx="67056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Importance  of  individual factors</a:t>
            </a:r>
          </a:p>
          <a:p>
            <a:pPr>
              <a:spcBef>
                <a:spcPct val="50000"/>
              </a:spcBef>
            </a:pPr>
            <a:r>
              <a:rPr lang="en-US"/>
              <a:t>34%  (liberal)	very	(conservative)  72%</a:t>
            </a:r>
          </a:p>
          <a:p>
            <a:pPr>
              <a:spcBef>
                <a:spcPct val="50000"/>
              </a:spcBef>
            </a:pPr>
            <a:r>
              <a:rPr lang="en-US"/>
              <a:t>Structural Factors</a:t>
            </a:r>
          </a:p>
          <a:p>
            <a:pPr>
              <a:spcBef>
                <a:spcPct val="50000"/>
              </a:spcBef>
            </a:pPr>
            <a:r>
              <a:rPr lang="en-US"/>
              <a:t>78%	(lib)	very	(conservative)58%</a:t>
            </a:r>
          </a:p>
          <a:p>
            <a:pPr>
              <a:spcBef>
                <a:spcPct val="50000"/>
              </a:spcBef>
            </a:pPr>
            <a:r>
              <a:rPr lang="en-US"/>
              <a:t>Factors related to poverty</a:t>
            </a:r>
          </a:p>
          <a:p>
            <a:pPr>
              <a:spcBef>
                <a:spcPct val="50000"/>
              </a:spcBef>
            </a:pPr>
            <a:r>
              <a:rPr lang="en-US"/>
              <a:t>(very important)			</a:t>
            </a:r>
          </a:p>
          <a:p>
            <a:pPr>
              <a:spcBef>
                <a:spcPct val="50000"/>
              </a:spcBef>
            </a:pPr>
            <a:r>
              <a:rPr lang="en-US"/>
              <a:t>75%	failure of schools	</a:t>
            </a:r>
          </a:p>
          <a:p>
            <a:pPr>
              <a:spcBef>
                <a:spcPct val="50000"/>
              </a:spcBef>
            </a:pPr>
            <a:r>
              <a:rPr lang="en-US"/>
              <a:t>86%	failure of industry to provide jobs	</a:t>
            </a:r>
          </a:p>
          <a:p>
            <a:pPr>
              <a:spcBef>
                <a:spcPct val="50000"/>
              </a:spcBef>
            </a:pPr>
            <a:r>
              <a:rPr lang="en-US"/>
              <a:t>78%	loose morals</a:t>
            </a:r>
          </a:p>
          <a:p>
            <a:pPr>
              <a:spcBef>
                <a:spcPct val="50000"/>
              </a:spcBef>
            </a:pPr>
            <a:r>
              <a:rPr lang="en-US"/>
              <a:t>24 %	Lack of effort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31748" name="WordArt 5"/>
          <p:cNvSpPr>
            <a:spLocks noChangeArrowheads="1" noChangeShapeType="1" noTextEdit="1"/>
          </p:cNvSpPr>
          <p:nvPr/>
        </p:nvSpPr>
        <p:spPr bwMode="auto">
          <a:xfrm>
            <a:off x="4648200" y="5334000"/>
            <a:ext cx="3333750" cy="9017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Public Opinion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171" name="Picture 4" descr="growth in gini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228600"/>
            <a:ext cx="6781800" cy="6097588"/>
          </a:xfrm>
          <a:noFill/>
        </p:spPr>
      </p:pic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1066800" y="6400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Gudrais, E.(2008)UnequalAmerica:Causes and consequences</a:t>
            </a:r>
          </a:p>
          <a:p>
            <a:r>
              <a:rPr lang="en-US" sz="1200"/>
              <a:t>of the wide—and growing—gap between rich and poor. </a:t>
            </a:r>
            <a:r>
              <a:rPr lang="en-US" sz="1200" i="1"/>
              <a:t>Harvard Magazine, </a:t>
            </a:r>
            <a:r>
              <a:rPr lang="en-US" sz="1200"/>
              <a:t>July-August, 22-29.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467600" cy="762000"/>
          </a:xfrm>
        </p:spPr>
        <p:txBody>
          <a:bodyPr/>
          <a:lstStyle/>
          <a:p>
            <a:pPr eaLnBrk="1" hangingPunct="1"/>
            <a:r>
              <a:rPr lang="en-US" smtClean="0"/>
              <a:t>Distribution of Wealth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77724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Personal income/# of households=$81,622 (few above this, more below this, &amp; more far below this)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’90 20/5 principle (bottom 20 about 5%$$ &amp; top 5% 20%$$- 3.5% &amp; 22.4%)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1% owned 38.5% of the wealth-more than bottom 90%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20% owns nothing of value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(- net worth)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20% own everything 84.6 of everything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90% of corporate stocks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95% of bonds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Inequality is increasing at a rapid rate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Worse that any industrialized nation &amp; growing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Lorenz Curve measures: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smtClean="0"/>
              <a:t>The gross national product</a:t>
            </a:r>
          </a:p>
          <a:p>
            <a:pPr marL="609600" indent="-609600" eaLnBrk="1" hangingPunct="1">
              <a:buFontTx/>
              <a:buAutoNum type="alphaUcPeriod" startAt="2"/>
            </a:pPr>
            <a:r>
              <a:rPr lang="en-US" smtClean="0"/>
              <a:t>The distance between richest and poorest individuals</a:t>
            </a:r>
          </a:p>
          <a:p>
            <a:pPr marL="609600" indent="-609600" eaLnBrk="1" hangingPunct="1">
              <a:buFontTx/>
              <a:buAutoNum type="alphaUcPeriod" startAt="3"/>
            </a:pPr>
            <a:r>
              <a:rPr lang="en-US" smtClean="0"/>
              <a:t>Distribution of income  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D.   The rate of poverty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Income in the US is 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smtClean="0"/>
              <a:t>Evenly distributed</a:t>
            </a:r>
          </a:p>
          <a:p>
            <a:pPr marL="609600" indent="-609600" eaLnBrk="1" hangingPunct="1">
              <a:buFontTx/>
              <a:buAutoNum type="alphaUcPeriod" startAt="2"/>
            </a:pPr>
            <a:r>
              <a:rPr lang="en-US" smtClean="0"/>
              <a:t>Concentrated among a small groups of rich folks</a:t>
            </a:r>
          </a:p>
          <a:p>
            <a:pPr marL="609600" indent="-609600" eaLnBrk="1" hangingPunct="1">
              <a:buFontTx/>
              <a:buAutoNum type="alphaUcPeriod" startAt="3"/>
            </a:pPr>
            <a:r>
              <a:rPr lang="en-US" smtClean="0"/>
              <a:t>Is skewed towards the rich and this disparity is growing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D.   B &amp;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Perspective on inequality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Equality is a credo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Conservatives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Overstated due to age of population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Karoly debunked this argument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Liberal: it will lead to social disruption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Conservative: rich provide opportunities &amp; endure risk to do so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Krugman “not a policy issue any longer”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Definitions of poverty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Absolute-fixed level of income to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Minimum costs “barest level of subsistence”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Difficulties ($ is not spent at optimal efficiency;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too low; wealth is considered only as it relates to expenses ignores relative deprivation)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Relative-% of median family income or survey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-subjective (+ &amp; -)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-more realistic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-moving target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-reduce poverty by reducing inequality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1510</Words>
  <Application>Microsoft Office PowerPoint</Application>
  <PresentationFormat>On-screen Show (4:3)</PresentationFormat>
  <Paragraphs>265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Times New Roman</vt:lpstr>
      <vt:lpstr>Arial</vt:lpstr>
      <vt:lpstr>Calibri</vt:lpstr>
      <vt:lpstr>Default Design</vt:lpstr>
      <vt:lpstr>Microsoft Excel Chart</vt:lpstr>
      <vt:lpstr>Poverty</vt:lpstr>
      <vt:lpstr>Lorenz Curve of Absolute Inequality</vt:lpstr>
      <vt:lpstr>Slide 3</vt:lpstr>
      <vt:lpstr>Slide 4</vt:lpstr>
      <vt:lpstr>Distribution of Wealth</vt:lpstr>
      <vt:lpstr>The Lorenz Curve measures:</vt:lpstr>
      <vt:lpstr>Income in the US is :</vt:lpstr>
      <vt:lpstr>Perspective on inequality</vt:lpstr>
      <vt:lpstr>Definitions of poverty</vt:lpstr>
      <vt:lpstr>Absolute measure of poverty is :</vt:lpstr>
      <vt:lpstr>Relative measure of poverty is :</vt:lpstr>
      <vt:lpstr>Causes &amp; Nature of Poverty</vt:lpstr>
      <vt:lpstr>Types of Poverty</vt:lpstr>
      <vt:lpstr>Who has the highest risk of being poor? </vt:lpstr>
      <vt:lpstr>Why are people poor???</vt:lpstr>
      <vt:lpstr>Cultural Explanations </vt:lpstr>
      <vt:lpstr>More about cultural explanations</vt:lpstr>
      <vt:lpstr>Critique continued</vt:lpstr>
      <vt:lpstr>Structural Explanations</vt:lpstr>
      <vt:lpstr>Conservative view of structural explanations</vt:lpstr>
      <vt:lpstr>Anti-poverty Programs </vt:lpstr>
      <vt:lpstr>Slide 22</vt:lpstr>
      <vt:lpstr>For example</vt:lpstr>
      <vt:lpstr>Elizabethan Poor laws</vt:lpstr>
      <vt:lpstr>Colonial support for the poor (cont)</vt:lpstr>
      <vt:lpstr>Forms of relief</vt:lpstr>
      <vt:lpstr>From rural democracy to industrial giant</vt:lpstr>
      <vt:lpstr>1930’s</vt:lpstr>
      <vt:lpstr>Personal  Responsibility &amp; Work Opportunity Reconciliation Act </vt:lpstr>
      <vt:lpstr>TANF results</vt:lpstr>
      <vt:lpstr>What Do We Know About TANF ? </vt:lpstr>
      <vt:lpstr>Changing expectations/results?</vt:lpstr>
      <vt:lpstr>Slide 33</vt:lpstr>
      <vt:lpstr>Slide 34</vt:lpstr>
    </vt:vector>
  </TitlesOfParts>
  <Company>School of Social Welfare - 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Lorenz Curve of Absolute Inequality</dc:title>
  <dc:creator>Grants</dc:creator>
  <cp:lastModifiedBy>SKapp</cp:lastModifiedBy>
  <cp:revision>14</cp:revision>
  <dcterms:created xsi:type="dcterms:W3CDTF">2002-10-29T03:59:14Z</dcterms:created>
  <dcterms:modified xsi:type="dcterms:W3CDTF">2009-11-02T19:48:31Z</dcterms:modified>
</cp:coreProperties>
</file>