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3"/>
  </p:notesMasterIdLst>
  <p:handoutMasterIdLst>
    <p:handoutMasterId r:id="rId24"/>
  </p:handoutMasterIdLst>
  <p:sldIdLst>
    <p:sldId id="256" r:id="rId2"/>
    <p:sldId id="272" r:id="rId3"/>
    <p:sldId id="275" r:id="rId4"/>
    <p:sldId id="276" r:id="rId5"/>
    <p:sldId id="273" r:id="rId6"/>
    <p:sldId id="274" r:id="rId7"/>
    <p:sldId id="262" r:id="rId8"/>
    <p:sldId id="268" r:id="rId9"/>
    <p:sldId id="263" r:id="rId10"/>
    <p:sldId id="271" r:id="rId11"/>
    <p:sldId id="257" r:id="rId12"/>
    <p:sldId id="267" r:id="rId13"/>
    <p:sldId id="258" r:id="rId14"/>
    <p:sldId id="259" r:id="rId15"/>
    <p:sldId id="260" r:id="rId16"/>
    <p:sldId id="264" r:id="rId17"/>
    <p:sldId id="261" r:id="rId18"/>
    <p:sldId id="265" r:id="rId19"/>
    <p:sldId id="266" r:id="rId20"/>
    <p:sldId id="270" r:id="rId21"/>
    <p:sldId id="269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3" autoAdjust="0"/>
    <p:restoredTop sz="94664" autoAdjust="0"/>
  </p:normalViewPr>
  <p:slideViewPr>
    <p:cSldViewPr>
      <p:cViewPr varScale="1">
        <p:scale>
          <a:sx n="92" d="100"/>
          <a:sy n="92" d="100"/>
        </p:scale>
        <p:origin x="-12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1464" y="-67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C8EF4-01C2-4C83-A510-0B8340BDB2E3}" type="datetimeFigureOut">
              <a:rPr lang="en-US" smtClean="0"/>
              <a:pPr/>
              <a:t>8/24/2011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1AE9F-2762-4767-A469-66B6D21F7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fld id="{DE9EB8A8-DFDD-4FB8-8115-57901DFB8FB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4572D2-CE0F-4B05-9374-34628F393607}" type="slidenum">
              <a:rPr lang="en-US"/>
              <a:pPr/>
              <a:t>1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6B71C7-9DF4-40D2-8D8A-9F4DF25B1E13}" type="slidenum">
              <a:rPr lang="en-US"/>
              <a:pPr/>
              <a:t>17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Definition of family is different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98338D-AF57-4FE1-B3DA-33F7D4E502EB}" type="slidenum">
              <a:rPr lang="en-US"/>
              <a:pPr/>
              <a:t>18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Poverty abolished</a:t>
            </a:r>
          </a:p>
          <a:p>
            <a:r>
              <a:rPr lang="en-US"/>
              <a:t>New jobs compete with private enterprise</a:t>
            </a:r>
          </a:p>
          <a:p>
            <a:r>
              <a:rPr lang="en-US"/>
              <a:t>Tax increase would hurt economy</a:t>
            </a:r>
          </a:p>
          <a:p>
            <a:r>
              <a:rPr lang="en-US"/>
              <a:t>Increase in minimum wage would force business to pay more for work that it is worth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3D6A3B-D897-439F-9CD5-4A020195F5CD}" type="slidenum">
              <a:rPr lang="en-US"/>
              <a:pPr/>
              <a:t>19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C4D5DC-4388-417E-AB5D-149107F436DD}" type="slidenum">
              <a:rPr lang="en-US"/>
              <a:pPr/>
              <a:t>20</a:t>
            </a:fld>
            <a:endParaRPr lang="en-U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27D8E3-C5A3-43AB-86A7-4283223FE9D1}" type="slidenum">
              <a:rPr lang="en-US"/>
              <a:pPr/>
              <a:t>7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46636F-5D71-4813-91E6-A32A9A6562C2}" type="slidenum">
              <a:rPr lang="en-US"/>
              <a:pPr/>
              <a:t>9</a:t>
            </a:fld>
            <a:endParaRPr lang="en-US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773DE4-075B-4938-9742-D2CFB95EC2F4}" type="slidenum">
              <a:rPr lang="en-US"/>
              <a:pPr/>
              <a:t>11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Take inventory of political beliefs</a:t>
            </a:r>
          </a:p>
          <a:p>
            <a:r>
              <a:rPr lang="en-US"/>
              <a:t>Like chosing a resurant w/o taking into consideration peoples preferences</a:t>
            </a:r>
          </a:p>
          <a:p>
            <a:r>
              <a:rPr lang="en-US"/>
              <a:t>	types of food</a:t>
            </a:r>
          </a:p>
          <a:p>
            <a:r>
              <a:rPr lang="en-US"/>
              <a:t>	how much $ they want to spend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B17636-EF73-43B7-A3A6-9B53BCD51C90}" type="slidenum">
              <a:rPr lang="en-US"/>
              <a:pPr/>
              <a:t>12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21D76D-52D4-4151-BCF2-925803E90714}" type="slidenum">
              <a:rPr lang="en-US"/>
              <a:pPr/>
              <a:t>13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EF3165-DE53-4D47-8EAD-606FC44D4943}" type="slidenum">
              <a:rPr lang="en-US"/>
              <a:pPr/>
              <a:t>14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0E9087-D94D-4230-8177-52CFD946FC35}" type="slidenum">
              <a:rPr lang="en-US"/>
              <a:pPr/>
              <a:t>15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Thomas Sowel=cause of poverty, ignorance, crime, war “look in a mirror”</a:t>
            </a:r>
          </a:p>
          <a:p>
            <a:r>
              <a:rPr lang="en-US"/>
              <a:t>Swift punishment is the necessary to manage fundamentally negative nature</a:t>
            </a:r>
          </a:p>
          <a:p>
            <a:endParaRPr lang="en-US"/>
          </a:p>
          <a:p>
            <a:r>
              <a:rPr lang="en-US"/>
              <a:t>Liberals; believe in a blank slate “John Locke” need to be protected from negative influences</a:t>
            </a:r>
          </a:p>
          <a:p>
            <a:endParaRPr lang="en-US"/>
          </a:p>
          <a:p>
            <a:r>
              <a:rPr lang="en-US"/>
              <a:t>Leads to core issues of social program differences- control versus give a chance to do what is right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6CE780-87C3-4B32-99A6-460EBEBB6BDA}" type="slidenum">
              <a:rPr lang="en-US"/>
              <a:pPr/>
              <a:t>16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15363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364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365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366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7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368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369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370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371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372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3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4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5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6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7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8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9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0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1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2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3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4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5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6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7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388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389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390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1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2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393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394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395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96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397" name="Rectangle 3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5398" name="Rectangle 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5399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5400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401" name="Rectangle 4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56B60CA-371F-4F64-A1F6-132D9D9D6F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01B475-9C80-4FBA-B583-34ADA431DE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50042C-01A4-4303-A73A-F1D5A40C49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9A51C0-C22E-4B70-9B6A-5A377E2B07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6C8B01-8A69-4B93-95F3-FEC1B7F0FC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5D8570-18D6-4CAE-98D7-EC7F6D527E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88961C-F1CD-4F04-9B70-89890916DE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B64F62-AF77-4F14-990C-2D3963C5CF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863247-BE1F-4706-96B8-EA03AB3101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72C8F7-B90C-4811-B913-2D7ECA93A3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197428-68B0-45E4-951E-4B470C4BBC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14339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340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341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342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3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344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345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346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347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348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9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0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1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2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3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4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5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6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7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8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9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0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1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2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3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364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365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366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7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8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369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370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371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2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73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74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375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4376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4377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CFE0228-48C8-4EB2-A8A7-0AF4312D0F8B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rit.edu/~lrdnpa/images/graphic2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667000"/>
            <a:ext cx="7772400" cy="1349375"/>
          </a:xfrm>
        </p:spPr>
        <p:txBody>
          <a:bodyPr/>
          <a:lstStyle/>
          <a:p>
            <a:r>
              <a:rPr lang="en-US"/>
              <a:t>SW 220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/>
          <a:p>
            <a:r>
              <a:rPr lang="en-US"/>
              <a:t>Social Welfare and Your Worldview</a:t>
            </a:r>
          </a:p>
        </p:txBody>
      </p:sp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1524000" y="0"/>
            <a:ext cx="5486400" cy="2895600"/>
            <a:chOff x="768" y="1728"/>
            <a:chExt cx="3456" cy="1824"/>
          </a:xfrm>
        </p:grpSpPr>
        <p:sp>
          <p:nvSpPr>
            <p:cNvPr id="2053" name="Oval 5"/>
            <p:cNvSpPr>
              <a:spLocks noChangeArrowheads="1"/>
            </p:cNvSpPr>
            <p:nvPr/>
          </p:nvSpPr>
          <p:spPr bwMode="auto">
            <a:xfrm>
              <a:off x="768" y="1728"/>
              <a:ext cx="1968" cy="182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" name="Oval 6"/>
            <p:cNvSpPr>
              <a:spLocks noChangeArrowheads="1"/>
            </p:cNvSpPr>
            <p:nvPr/>
          </p:nvSpPr>
          <p:spPr bwMode="auto">
            <a:xfrm>
              <a:off x="2256" y="1728"/>
              <a:ext cx="1968" cy="1824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5" name="Oval 7"/>
            <p:cNvSpPr>
              <a:spLocks noChangeArrowheads="1"/>
            </p:cNvSpPr>
            <p:nvPr/>
          </p:nvSpPr>
          <p:spPr bwMode="auto">
            <a:xfrm>
              <a:off x="2256" y="2016"/>
              <a:ext cx="384" cy="124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6" name="Oval 8"/>
            <p:cNvSpPr>
              <a:spLocks noChangeArrowheads="1"/>
            </p:cNvSpPr>
            <p:nvPr/>
          </p:nvSpPr>
          <p:spPr bwMode="auto">
            <a:xfrm>
              <a:off x="3840" y="2112"/>
              <a:ext cx="384" cy="1008"/>
            </a:xfrm>
            <a:prstGeom prst="ellipse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7" name="Oval 9"/>
            <p:cNvSpPr>
              <a:spLocks noChangeArrowheads="1"/>
            </p:cNvSpPr>
            <p:nvPr/>
          </p:nvSpPr>
          <p:spPr bwMode="auto">
            <a:xfrm>
              <a:off x="768" y="2112"/>
              <a:ext cx="384" cy="1008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Role of Opinion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Insightful quote from Uncle Leonard</a:t>
            </a:r>
          </a:p>
          <a:p>
            <a:pPr>
              <a:lnSpc>
                <a:spcPct val="90000"/>
              </a:lnSpc>
            </a:pPr>
            <a:r>
              <a:rPr lang="en-US"/>
              <a:t>Your opinions are valid</a:t>
            </a:r>
          </a:p>
          <a:p>
            <a:pPr>
              <a:lnSpc>
                <a:spcPct val="90000"/>
              </a:lnSpc>
            </a:pPr>
            <a:r>
              <a:rPr lang="en-US"/>
              <a:t>But they are couched in a worldview</a:t>
            </a:r>
          </a:p>
          <a:p>
            <a:pPr lvl="1">
              <a:lnSpc>
                <a:spcPct val="90000"/>
              </a:lnSpc>
            </a:pPr>
            <a:r>
              <a:rPr lang="en-US"/>
              <a:t>Many influences</a:t>
            </a:r>
          </a:p>
          <a:p>
            <a:pPr lvl="2">
              <a:lnSpc>
                <a:spcPct val="90000"/>
              </a:lnSpc>
            </a:pPr>
            <a:r>
              <a:rPr lang="en-US"/>
              <a:t>Experience</a:t>
            </a:r>
          </a:p>
          <a:p>
            <a:pPr lvl="2">
              <a:lnSpc>
                <a:spcPct val="90000"/>
              </a:lnSpc>
            </a:pPr>
            <a:r>
              <a:rPr lang="en-US"/>
              <a:t>Family, peers….</a:t>
            </a:r>
          </a:p>
          <a:p>
            <a:pPr>
              <a:lnSpc>
                <a:spcPct val="90000"/>
              </a:lnSpc>
            </a:pPr>
            <a:r>
              <a:rPr lang="en-US"/>
              <a:t>Evaluate opinions	</a:t>
            </a:r>
          </a:p>
          <a:p>
            <a:pPr lvl="1">
              <a:lnSpc>
                <a:spcPct val="90000"/>
              </a:lnSpc>
            </a:pPr>
            <a:r>
              <a:rPr lang="en-US"/>
              <a:t>Worldview</a:t>
            </a:r>
          </a:p>
          <a:p>
            <a:pPr lvl="1">
              <a:lnSpc>
                <a:spcPct val="90000"/>
              </a:lnSpc>
            </a:pPr>
            <a:r>
              <a:rPr lang="en-US"/>
              <a:t>Implications</a:t>
            </a:r>
          </a:p>
          <a:p>
            <a:pPr lvl="1">
              <a:lnSpc>
                <a:spcPct val="90000"/>
              </a:lnSpc>
            </a:pPr>
            <a:endParaRPr lang="en-US"/>
          </a:p>
        </p:txBody>
      </p:sp>
      <p:pic>
        <p:nvPicPr>
          <p:cNvPr id="36869" name="Picture 5" descr="graphic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0"/>
            <a:ext cx="1828800" cy="1573213"/>
          </a:xfrm>
          <a:prstGeom prst="rect">
            <a:avLst/>
          </a:prstGeom>
          <a:noFill/>
        </p:spPr>
      </p:pic>
      <p:pic>
        <p:nvPicPr>
          <p:cNvPr id="36871" name="Picture 7" descr="AlessiaF_thum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0" y="3962400"/>
            <a:ext cx="1962150" cy="19510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Impact of Political Views on Social Welfare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Cannot Separate Political Views from Ideas about Social Welfare Programs</a:t>
            </a:r>
          </a:p>
          <a:p>
            <a:r>
              <a:rPr lang="en-US"/>
              <a:t>Worldview gets to the heart of how people view the world </a:t>
            </a:r>
          </a:p>
          <a:p>
            <a:r>
              <a:rPr lang="en-US"/>
              <a:t>Discussions of taxes, education, government, laws, etc. etc. cannot be removed from political viewpoint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838200"/>
            <a:ext cx="6400800" cy="685800"/>
          </a:xfrm>
        </p:spPr>
        <p:txBody>
          <a:bodyPr/>
          <a:lstStyle/>
          <a:p>
            <a:r>
              <a:rPr lang="en-US"/>
              <a:t>Political Perspective Continuum</a:t>
            </a:r>
          </a:p>
          <a:p>
            <a:pPr marL="457200" lvl="1" indent="0" algn="ctr">
              <a:buFont typeface="Wingdings" pitchFamily="2" charset="2"/>
              <a:buNone/>
            </a:pPr>
            <a:endParaRPr lang="en-US"/>
          </a:p>
          <a:p>
            <a:endParaRPr lang="en-US"/>
          </a:p>
          <a:p>
            <a:pPr marL="457200" lvl="1" indent="0" algn="ctr">
              <a:buFont typeface="Wingdings" pitchFamily="2" charset="2"/>
              <a:buNone/>
            </a:pPr>
            <a:endParaRPr lang="en-US"/>
          </a:p>
          <a:p>
            <a:pPr marL="457200" lvl="1" indent="0" algn="ctr">
              <a:buFont typeface="Wingdings" pitchFamily="2" charset="2"/>
              <a:buNone/>
            </a:pPr>
            <a:endParaRPr lang="en-US"/>
          </a:p>
          <a:p>
            <a:endParaRPr lang="en-US"/>
          </a:p>
          <a:p>
            <a:endParaRPr lang="en-US"/>
          </a:p>
          <a:p>
            <a:pPr marL="1371600" lvl="3" indent="0" algn="ctr">
              <a:buFont typeface="Wingdings" pitchFamily="2" charset="2"/>
              <a:buNone/>
            </a:pPr>
            <a:endParaRPr lang="en-US"/>
          </a:p>
        </p:txBody>
      </p:sp>
      <p:sp>
        <p:nvSpPr>
          <p:cNvPr id="30723" name="Oval 3"/>
          <p:cNvSpPr>
            <a:spLocks noChangeArrowheads="1"/>
          </p:cNvSpPr>
          <p:nvPr/>
        </p:nvSpPr>
        <p:spPr bwMode="auto">
          <a:xfrm>
            <a:off x="1219200" y="2743200"/>
            <a:ext cx="3124200" cy="2895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4" name="Oval 4"/>
          <p:cNvSpPr>
            <a:spLocks noChangeArrowheads="1"/>
          </p:cNvSpPr>
          <p:nvPr/>
        </p:nvSpPr>
        <p:spPr bwMode="auto">
          <a:xfrm>
            <a:off x="3581400" y="2743200"/>
            <a:ext cx="3124200" cy="28956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Freeform 5"/>
          <p:cNvSpPr>
            <a:spLocks/>
          </p:cNvSpPr>
          <p:nvPr/>
        </p:nvSpPr>
        <p:spPr bwMode="auto">
          <a:xfrm>
            <a:off x="3962400" y="3200400"/>
            <a:ext cx="76200" cy="76200"/>
          </a:xfrm>
          <a:custGeom>
            <a:avLst/>
            <a:gdLst/>
            <a:ahLst/>
            <a:cxnLst>
              <a:cxn ang="0">
                <a:pos x="0" y="48"/>
              </a:cxn>
              <a:cxn ang="0">
                <a:pos x="48" y="0"/>
              </a:cxn>
            </a:cxnLst>
            <a:rect l="0" t="0" r="r" b="b"/>
            <a:pathLst>
              <a:path w="48" h="48">
                <a:moveTo>
                  <a:pt x="0" y="48"/>
                </a:moveTo>
                <a:cubicBezTo>
                  <a:pt x="0" y="48"/>
                  <a:pt x="24" y="24"/>
                  <a:pt x="4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26" name="Oval 6"/>
          <p:cNvSpPr>
            <a:spLocks noChangeArrowheads="1"/>
          </p:cNvSpPr>
          <p:nvPr/>
        </p:nvSpPr>
        <p:spPr bwMode="auto">
          <a:xfrm>
            <a:off x="2667000" y="2743200"/>
            <a:ext cx="2819400" cy="2895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7" name="Oval 7"/>
          <p:cNvSpPr>
            <a:spLocks noChangeArrowheads="1"/>
          </p:cNvSpPr>
          <p:nvPr/>
        </p:nvSpPr>
        <p:spPr bwMode="auto">
          <a:xfrm>
            <a:off x="6096000" y="3352800"/>
            <a:ext cx="609600" cy="1600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8" name="Oval 8"/>
          <p:cNvSpPr>
            <a:spLocks noChangeArrowheads="1"/>
          </p:cNvSpPr>
          <p:nvPr/>
        </p:nvSpPr>
        <p:spPr bwMode="auto">
          <a:xfrm>
            <a:off x="1219200" y="3352800"/>
            <a:ext cx="609600" cy="16002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2133600" y="44196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Liberal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4343400" y="44196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dirty="0">
                <a:solidFill>
                  <a:schemeClr val="bg2"/>
                </a:solidFill>
                <a:latin typeface="Times New Roman" pitchFamily="18" charset="0"/>
              </a:rPr>
              <a:t>Conservative</a:t>
            </a:r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 flipV="1">
            <a:off x="6629400" y="2971800"/>
            <a:ext cx="1447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7010400" y="243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Reactionaries</a:t>
            </a:r>
          </a:p>
        </p:txBody>
      </p:sp>
      <p:sp>
        <p:nvSpPr>
          <p:cNvPr id="30733" name="Line 13"/>
          <p:cNvSpPr>
            <a:spLocks noChangeShapeType="1"/>
          </p:cNvSpPr>
          <p:nvPr/>
        </p:nvSpPr>
        <p:spPr bwMode="auto">
          <a:xfrm flipV="1">
            <a:off x="3886200" y="2133600"/>
            <a:ext cx="76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3429000" y="17526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Moderate</a:t>
            </a:r>
          </a:p>
        </p:txBody>
      </p:sp>
      <p:sp>
        <p:nvSpPr>
          <p:cNvPr id="30735" name="Line 15"/>
          <p:cNvSpPr>
            <a:spLocks noChangeShapeType="1"/>
          </p:cNvSpPr>
          <p:nvPr/>
        </p:nvSpPr>
        <p:spPr bwMode="auto">
          <a:xfrm flipH="1" flipV="1">
            <a:off x="990600" y="2743200"/>
            <a:ext cx="5334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0" y="19050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Radical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Broad Notions of Political Views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Difficult to capture something so complex in broad typologies</a:t>
            </a:r>
          </a:p>
          <a:p>
            <a:r>
              <a:rPr lang="en-US"/>
              <a:t>Provide a context for discussing the impact of politics on views about social welfare</a:t>
            </a:r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0" y="5257800"/>
            <a:ext cx="9144000" cy="152400"/>
          </a:xfrm>
          <a:prstGeom prst="leftRightArrow">
            <a:avLst>
              <a:gd name="adj1" fmla="val 50000"/>
              <a:gd name="adj2" fmla="val 12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0" y="5943600"/>
            <a:ext cx="914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Radicals		Liberals		Moderates	Conservatives	Reactionaries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Liberals &amp; conservatives feel society should be maintained </a:t>
            </a:r>
          </a:p>
          <a:p>
            <a:pPr>
              <a:lnSpc>
                <a:spcPct val="90000"/>
              </a:lnSpc>
            </a:pPr>
            <a:r>
              <a:rPr lang="en-US"/>
              <a:t>Reactionaries &amp; radical have serious reservations about current structures</a:t>
            </a:r>
          </a:p>
          <a:p>
            <a:pPr>
              <a:lnSpc>
                <a:spcPct val="90000"/>
              </a:lnSpc>
            </a:pPr>
            <a:r>
              <a:rPr lang="en-US"/>
              <a:t>Change-</a:t>
            </a:r>
            <a:r>
              <a:rPr lang="en-US" sz="2000"/>
              <a:t>liberals&gt; opportunity to improve</a:t>
            </a:r>
          </a:p>
          <a:p>
            <a:pPr lvl="3">
              <a:lnSpc>
                <a:spcPct val="90000"/>
              </a:lnSpc>
            </a:pPr>
            <a:r>
              <a:rPr lang="en-US"/>
              <a:t>conservatives&gt;opportunity to screw-up (</a:t>
            </a:r>
            <a:r>
              <a:rPr lang="en-US" sz="1400"/>
              <a:t>resistant)</a:t>
            </a:r>
            <a:endParaRPr lang="en-US"/>
          </a:p>
          <a:p>
            <a:pPr lvl="3">
              <a:lnSpc>
                <a:spcPct val="90000"/>
              </a:lnSpc>
            </a:pPr>
            <a:r>
              <a:rPr lang="en-US"/>
              <a:t>radicals&gt;window dressing to obscure the need for real change</a:t>
            </a:r>
          </a:p>
          <a:p>
            <a:pPr lvl="3">
              <a:lnSpc>
                <a:spcPct val="90000"/>
              </a:lnSpc>
            </a:pPr>
            <a:r>
              <a:rPr lang="en-US"/>
              <a:t>reactionaries&gt;revert to status quo </a:t>
            </a:r>
            <a:endParaRPr lang="en-US" sz="140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5562600" y="5410200"/>
            <a:ext cx="2598738" cy="6477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(resistant)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Human Nature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Conservative&gt; people need to be controlled due to flawed nature</a:t>
            </a:r>
          </a:p>
          <a:p>
            <a:r>
              <a:rPr lang="en-US"/>
              <a:t>Liberalism&gt; people are good, need positive structure to support goodness</a:t>
            </a:r>
          </a:p>
          <a:p>
            <a:r>
              <a:rPr lang="en-US"/>
              <a:t>Ind behavior</a:t>
            </a:r>
          </a:p>
          <a:p>
            <a:pPr lvl="1"/>
            <a:r>
              <a:rPr lang="en-US"/>
              <a:t>Self-governing (conservative)</a:t>
            </a:r>
          </a:p>
          <a:p>
            <a:pPr lvl="1"/>
            <a:r>
              <a:rPr lang="en-US"/>
              <a:t>Environment determines behavior (liberal)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Individual Behavior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Conservatives- behavior should be self-governed</a:t>
            </a:r>
          </a:p>
          <a:p>
            <a:pPr lvl="1"/>
            <a:r>
              <a:rPr lang="en-US"/>
              <a:t>Poor would not be poor if they really wanted to be otherwise</a:t>
            </a:r>
          </a:p>
          <a:p>
            <a:r>
              <a:rPr lang="en-US"/>
              <a:t>Liberal-possess free will can chose to engage in activity like hard work</a:t>
            </a:r>
          </a:p>
          <a:p>
            <a:pPr lvl="1"/>
            <a:r>
              <a:rPr lang="en-US"/>
              <a:t>Developmental crisis</a:t>
            </a:r>
          </a:p>
          <a:p>
            <a:pPr lvl="1"/>
            <a:r>
              <a:rPr lang="en-US"/>
              <a:t>Consequences of good behavior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View of the family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Traditional family is a source of strength and should be preserved</a:t>
            </a:r>
          </a:p>
          <a:p>
            <a:pPr>
              <a:lnSpc>
                <a:spcPct val="90000"/>
              </a:lnSpc>
            </a:pPr>
            <a:r>
              <a:rPr lang="en-US" sz="2800"/>
              <a:t>Family is a source of strength, but is is a revolving institution and should be supported in its growth and development</a:t>
            </a:r>
          </a:p>
          <a:p>
            <a:pPr>
              <a:lnSpc>
                <a:spcPct val="90000"/>
              </a:lnSpc>
            </a:pPr>
            <a:r>
              <a:rPr lang="en-US" sz="2800"/>
              <a:t>Government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Conservative-Least amount of government is useful-preserve order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Liberals-social structure has many flaws which should be corrected by government intervention</a:t>
            </a:r>
          </a:p>
          <a:p>
            <a:pPr lvl="1"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endParaRPr lang="en-US" sz="2800"/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endParaRPr lang="en-US" sz="2800"/>
          </a:p>
          <a:p>
            <a:pPr lvl="3">
              <a:lnSpc>
                <a:spcPct val="90000"/>
              </a:lnSpc>
              <a:buFont typeface="Wingdings" pitchFamily="2" charset="2"/>
              <a:buNone/>
            </a:pPr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/>
              <a:t>Social System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762000"/>
            <a:ext cx="8458200" cy="5943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Conservatives have adopted a functionalist approach</a:t>
            </a:r>
          </a:p>
          <a:p>
            <a:pPr>
              <a:buFont typeface="Wingdings" pitchFamily="2" charset="2"/>
              <a:buNone/>
            </a:pPr>
            <a:r>
              <a:rPr lang="en-US"/>
              <a:t>		</a:t>
            </a:r>
            <a:r>
              <a:rPr lang="en-US" sz="2400"/>
              <a:t>system composed of interrelated</a:t>
            </a:r>
            <a:r>
              <a:rPr lang="en-US"/>
              <a:t> </a:t>
            </a:r>
            <a:r>
              <a:rPr lang="en-US" sz="2400"/>
              <a:t>parts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		salary discrepancies function of effort/ability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		most important position fulfilled by most capable 	people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Liberal system is inefficient and needs nurturing and regulating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	balance of pro’s and con’s and compromises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	change is a chance to reduce inequalities &amp; injustice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General Social Survey 2001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Liberal (27.3%) Moderate (38.7%) Conservative (33.9) Not a pendulum</a:t>
            </a:r>
          </a:p>
          <a:p>
            <a:r>
              <a:rPr lang="en-US"/>
              <a:t>African Americans more likely to be liberal</a:t>
            </a:r>
          </a:p>
          <a:p>
            <a:r>
              <a:rPr lang="en-US"/>
              <a:t>More Educated related with being more liberal</a:t>
            </a:r>
          </a:p>
          <a:p>
            <a:r>
              <a:rPr lang="en-US"/>
              <a:t>Men slightly more likely to be conservative</a:t>
            </a:r>
          </a:p>
          <a:p>
            <a:r>
              <a:rPr lang="en-US"/>
              <a:t>Younger more likely to be liberal</a:t>
            </a:r>
          </a:p>
          <a:p>
            <a:r>
              <a:rPr lang="en-US"/>
              <a:t>Higher $ more likely to be conservative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you classify yourself:</a:t>
            </a:r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AutoNum type="alphaUcPeriod"/>
            </a:pPr>
            <a:r>
              <a:rPr lang="en-US" dirty="0" smtClean="0"/>
              <a:t>Reactionary</a:t>
            </a:r>
            <a:endParaRPr lang="en-US" dirty="0"/>
          </a:p>
          <a:p>
            <a:pPr marL="609600" indent="-609600">
              <a:buFont typeface="Wingdings" pitchFamily="2" charset="2"/>
              <a:buAutoNum type="alphaUcPeriod"/>
            </a:pPr>
            <a:r>
              <a:rPr lang="en-US" dirty="0" smtClean="0"/>
              <a:t>Conservative</a:t>
            </a:r>
            <a:endParaRPr lang="en-US" dirty="0"/>
          </a:p>
          <a:p>
            <a:pPr marL="609600" indent="-609600">
              <a:buFont typeface="Wingdings" pitchFamily="2" charset="2"/>
              <a:buAutoNum type="alphaUcPeriod"/>
            </a:pPr>
            <a:r>
              <a:rPr lang="en-US" dirty="0" smtClean="0"/>
              <a:t>Moderate</a:t>
            </a:r>
            <a:endParaRPr lang="en-US" dirty="0"/>
          </a:p>
          <a:p>
            <a:pPr marL="609600" indent="-609600">
              <a:buFont typeface="Wingdings" pitchFamily="2" charset="2"/>
              <a:buAutoNum type="alphaUcPeriod"/>
            </a:pPr>
            <a:r>
              <a:rPr lang="en-US" dirty="0" smtClean="0"/>
              <a:t>Liberal</a:t>
            </a:r>
          </a:p>
          <a:p>
            <a:pPr marL="609600" indent="-609600">
              <a:buFont typeface="Wingdings" pitchFamily="2" charset="2"/>
              <a:buAutoNum type="alphaUcPeriod"/>
            </a:pPr>
            <a:r>
              <a:rPr lang="en-US" dirty="0" smtClean="0"/>
              <a:t>Radical</a:t>
            </a:r>
          </a:p>
          <a:p>
            <a:pPr marL="609600" indent="-609600">
              <a:buFont typeface="Wingdings" pitchFamily="2" charset="2"/>
              <a:buAutoNum type="alphaUcPeriod"/>
            </a:pPr>
            <a:r>
              <a:rPr lang="en-US" dirty="0" smtClean="0"/>
              <a:t>This classification sucks and I abstain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772400" cy="533400"/>
          </a:xfrm>
        </p:spPr>
        <p:txBody>
          <a:bodyPr/>
          <a:lstStyle/>
          <a:p>
            <a:r>
              <a:rPr lang="en-US" sz="4000"/>
              <a:t>Exercise</a:t>
            </a:r>
            <a:br>
              <a:rPr lang="en-US" sz="4000"/>
            </a:br>
            <a:r>
              <a:rPr lang="en-US" sz="4000"/>
              <a:t>Part Deaux </a:t>
            </a:r>
            <a:br>
              <a:rPr lang="en-US" sz="4000"/>
            </a:br>
            <a:endParaRPr lang="en-US" sz="400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Pick a colleague or two</a:t>
            </a:r>
          </a:p>
          <a:p>
            <a:pPr>
              <a:lnSpc>
                <a:spcPct val="90000"/>
              </a:lnSpc>
            </a:pPr>
            <a:r>
              <a:rPr lang="en-US"/>
              <a:t>Pick a social issue</a:t>
            </a:r>
          </a:p>
          <a:p>
            <a:pPr lvl="1">
              <a:lnSpc>
                <a:spcPct val="90000"/>
              </a:lnSpc>
            </a:pPr>
            <a:r>
              <a:rPr lang="en-US"/>
              <a:t>Define it make sure you are talking about the same thing</a:t>
            </a:r>
          </a:p>
          <a:p>
            <a:pPr>
              <a:lnSpc>
                <a:spcPct val="90000"/>
              </a:lnSpc>
            </a:pPr>
            <a:r>
              <a:rPr lang="en-US"/>
              <a:t>What should be done about it?</a:t>
            </a:r>
          </a:p>
          <a:p>
            <a:pPr>
              <a:lnSpc>
                <a:spcPct val="90000"/>
              </a:lnSpc>
            </a:pPr>
            <a:r>
              <a:rPr lang="en-US"/>
              <a:t>Who should do it?</a:t>
            </a:r>
          </a:p>
          <a:p>
            <a:pPr>
              <a:lnSpc>
                <a:spcPct val="90000"/>
              </a:lnSpc>
            </a:pPr>
            <a:r>
              <a:rPr lang="en-US"/>
              <a:t>How much should be done?</a:t>
            </a:r>
          </a:p>
          <a:p>
            <a:pPr>
              <a:lnSpc>
                <a:spcPct val="90000"/>
              </a:lnSpc>
            </a:pPr>
            <a:r>
              <a:rPr lang="en-US"/>
              <a:t>How should it be paid for?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New twist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Take a poll of your group</a:t>
            </a:r>
          </a:p>
          <a:p>
            <a:pPr lvl="1"/>
            <a:r>
              <a:rPr lang="en-US"/>
              <a:t>Where do you self-identify?</a:t>
            </a:r>
          </a:p>
          <a:p>
            <a:r>
              <a:rPr lang="en-US"/>
              <a:t>Answer the questions from a different point of view, not represented in your group</a:t>
            </a:r>
          </a:p>
          <a:p>
            <a:r>
              <a:rPr lang="en-US"/>
              <a:t>Contrast with an opposing point of view</a:t>
            </a:r>
          </a:p>
          <a:p>
            <a:r>
              <a:rPr lang="en-US"/>
              <a:t>What did you learn?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which issue would I consider myself most liberal: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A. Sexual Orientation</a:t>
            </a:r>
          </a:p>
          <a:p>
            <a:r>
              <a:rPr lang="en-US" dirty="0" smtClean="0"/>
              <a:t>B. Gun Control</a:t>
            </a:r>
          </a:p>
          <a:p>
            <a:r>
              <a:rPr lang="en-US" dirty="0" smtClean="0"/>
              <a:t>C. Abortion</a:t>
            </a:r>
          </a:p>
          <a:p>
            <a:r>
              <a:rPr lang="en-US" dirty="0" err="1" smtClean="0"/>
              <a:t>D.Taxes</a:t>
            </a:r>
            <a:endParaRPr lang="en-US" dirty="0" smtClean="0"/>
          </a:p>
          <a:p>
            <a:r>
              <a:rPr lang="en-US" dirty="0" err="1" smtClean="0"/>
              <a:t>E.Abstain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which issue would I consider myself most conservative: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A. Sexual Orientation</a:t>
            </a:r>
          </a:p>
          <a:p>
            <a:r>
              <a:rPr lang="en-US" dirty="0" smtClean="0"/>
              <a:t>B. Gun Control</a:t>
            </a:r>
          </a:p>
          <a:p>
            <a:r>
              <a:rPr lang="en-US" dirty="0" smtClean="0"/>
              <a:t>C. Abortion</a:t>
            </a:r>
          </a:p>
          <a:p>
            <a:r>
              <a:rPr lang="en-US" dirty="0" smtClean="0"/>
              <a:t>D. Taxes</a:t>
            </a:r>
          </a:p>
          <a:p>
            <a:r>
              <a:rPr lang="en-US" dirty="0" smtClean="0"/>
              <a:t>E. Abstain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sz="4000"/>
              <a:t>Using tax $ to pay for partial birth abortion, if the woman cannot pay is: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530725"/>
          </a:xfrm>
        </p:spPr>
        <p:txBody>
          <a:bodyPr/>
          <a:lstStyle/>
          <a:p>
            <a:pPr marL="609600" indent="-609600">
              <a:buFont typeface="Wingdings" pitchFamily="2" charset="2"/>
              <a:buAutoNum type="alphaUcPeriod"/>
            </a:pPr>
            <a:r>
              <a:rPr lang="en-US"/>
              <a:t>Capital punishment for the unborn</a:t>
            </a:r>
          </a:p>
          <a:p>
            <a:pPr marL="609600" indent="-609600">
              <a:buFont typeface="Wingdings" pitchFamily="2" charset="2"/>
              <a:buAutoNum type="alphaUcPeriod"/>
            </a:pPr>
            <a:r>
              <a:rPr lang="en-US"/>
              <a:t>A classic liberal stance </a:t>
            </a:r>
          </a:p>
          <a:p>
            <a:pPr marL="609600" indent="-609600">
              <a:buFont typeface="Wingdings" pitchFamily="2" charset="2"/>
              <a:buAutoNum type="alphaUcPeriod"/>
            </a:pPr>
            <a:r>
              <a:rPr lang="en-US"/>
              <a:t>Violates the rights of the fetus</a:t>
            </a:r>
          </a:p>
          <a:p>
            <a:pPr marL="609600" indent="-609600">
              <a:buFont typeface="Wingdings" pitchFamily="2" charset="2"/>
              <a:buAutoNum type="alphaUcPeriod"/>
            </a:pPr>
            <a:r>
              <a:rPr lang="en-US"/>
              <a:t>The right of every expectant mother</a:t>
            </a:r>
          </a:p>
          <a:p>
            <a:pPr marL="609600" indent="-609600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Sex education should be taught at home and not in schools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AutoNum type="alphaUcPeriod"/>
            </a:pPr>
            <a:r>
              <a:rPr lang="en-US"/>
              <a:t>Supports the separation between church and state</a:t>
            </a:r>
          </a:p>
          <a:p>
            <a:pPr marL="609600" indent="-609600">
              <a:buFont typeface="Wingdings" pitchFamily="2" charset="2"/>
              <a:buAutoNum type="alphaUcPeriod"/>
            </a:pPr>
            <a:r>
              <a:rPr lang="en-US"/>
              <a:t>Promotes unwanted childbirth</a:t>
            </a:r>
          </a:p>
          <a:p>
            <a:pPr marL="609600" indent="-609600">
              <a:buFont typeface="Wingdings" pitchFamily="2" charset="2"/>
              <a:buAutoNum type="alphaUcPeriod"/>
            </a:pPr>
            <a:r>
              <a:rPr lang="en-US"/>
              <a:t>Puts children at risk for abuse</a:t>
            </a:r>
          </a:p>
          <a:p>
            <a:pPr marL="609600" indent="-609600">
              <a:buFont typeface="Wingdings" pitchFamily="2" charset="2"/>
              <a:buAutoNum type="alphaUcPeriod"/>
            </a:pPr>
            <a:r>
              <a:rPr lang="en-US"/>
              <a:t>Is a conservative point of 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533400"/>
          </a:xfrm>
        </p:spPr>
        <p:txBody>
          <a:bodyPr/>
          <a:lstStyle/>
          <a:p>
            <a:r>
              <a:rPr lang="en-US" sz="4000"/>
              <a:t>Exercise</a:t>
            </a:r>
            <a:br>
              <a:rPr lang="en-US" sz="4000"/>
            </a:br>
            <a:endParaRPr lang="en-US" sz="400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Pick a colleague or two</a:t>
            </a:r>
          </a:p>
          <a:p>
            <a:pPr>
              <a:lnSpc>
                <a:spcPct val="90000"/>
              </a:lnSpc>
            </a:pPr>
            <a:r>
              <a:rPr lang="en-US"/>
              <a:t>Pick a social issue</a:t>
            </a:r>
          </a:p>
          <a:p>
            <a:pPr lvl="1">
              <a:lnSpc>
                <a:spcPct val="90000"/>
              </a:lnSpc>
            </a:pPr>
            <a:r>
              <a:rPr lang="en-US"/>
              <a:t>Define it make sure you are talking about the same thing</a:t>
            </a:r>
          </a:p>
          <a:p>
            <a:pPr>
              <a:lnSpc>
                <a:spcPct val="90000"/>
              </a:lnSpc>
            </a:pPr>
            <a:r>
              <a:rPr lang="en-US"/>
              <a:t>What should be done about it?</a:t>
            </a:r>
          </a:p>
          <a:p>
            <a:pPr>
              <a:lnSpc>
                <a:spcPct val="90000"/>
              </a:lnSpc>
            </a:pPr>
            <a:r>
              <a:rPr lang="en-US"/>
              <a:t>Who should do it?</a:t>
            </a:r>
          </a:p>
          <a:p>
            <a:pPr>
              <a:lnSpc>
                <a:spcPct val="90000"/>
              </a:lnSpc>
            </a:pPr>
            <a:r>
              <a:rPr lang="en-US"/>
              <a:t>How much should be done?</a:t>
            </a:r>
          </a:p>
          <a:p>
            <a:pPr>
              <a:lnSpc>
                <a:spcPct val="90000"/>
              </a:lnSpc>
            </a:pPr>
            <a:r>
              <a:rPr lang="en-US"/>
              <a:t>How should it be paid for?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Did you agree on the solutions?????</a:t>
            </a:r>
          </a:p>
          <a:p>
            <a:r>
              <a:rPr lang="en-US"/>
              <a:t>What kind of differences did you notice?</a:t>
            </a:r>
          </a:p>
          <a:p>
            <a:r>
              <a:rPr lang="en-US"/>
              <a:t>Were the differences passionate or sort of mealy-mouthed?</a:t>
            </a:r>
          </a:p>
          <a:p>
            <a:r>
              <a:rPr lang="en-US"/>
              <a:t>Were you surprised by the differences???</a:t>
            </a:r>
          </a:p>
          <a:p>
            <a:r>
              <a:rPr lang="en-US"/>
              <a:t>What do you think was at the base of the differences?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Worldview drives point of view re: social welfare</a:t>
            </a:r>
          </a:p>
          <a:p>
            <a:r>
              <a:rPr lang="en-US"/>
              <a:t>People can agree on importance of issue</a:t>
            </a:r>
          </a:p>
          <a:p>
            <a:r>
              <a:rPr lang="en-US"/>
              <a:t>Agree that something should be done</a:t>
            </a:r>
          </a:p>
          <a:p>
            <a:r>
              <a:rPr lang="en-US"/>
              <a:t>Mysteriously disagreement develops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lance">
  <a:themeElements>
    <a:clrScheme name="Balance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Balance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alance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ance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202</TotalTime>
  <Words>818</Words>
  <Application>Microsoft Office PowerPoint</Application>
  <PresentationFormat>On-screen Show (4:3)</PresentationFormat>
  <Paragraphs>164</Paragraphs>
  <Slides>21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Balance</vt:lpstr>
      <vt:lpstr>SW 220</vt:lpstr>
      <vt:lpstr>How do you classify yourself:</vt:lpstr>
      <vt:lpstr>On which issue would I consider myself most liberal:</vt:lpstr>
      <vt:lpstr>On which issue would I consider myself most conservative:</vt:lpstr>
      <vt:lpstr>Using tax $ to pay for partial birth abortion, if the woman cannot pay is:</vt:lpstr>
      <vt:lpstr>Sex education should be taught at home and not in schools</vt:lpstr>
      <vt:lpstr>Exercise </vt:lpstr>
      <vt:lpstr>Slide 8</vt:lpstr>
      <vt:lpstr>Slide 9</vt:lpstr>
      <vt:lpstr>Role of Opinion</vt:lpstr>
      <vt:lpstr>Impact of Political Views on Social Welfare</vt:lpstr>
      <vt:lpstr>Slide 12</vt:lpstr>
      <vt:lpstr>Broad Notions of Political Views</vt:lpstr>
      <vt:lpstr>Slide 14</vt:lpstr>
      <vt:lpstr>Human Nature</vt:lpstr>
      <vt:lpstr>Individual Behavior</vt:lpstr>
      <vt:lpstr>View of the family</vt:lpstr>
      <vt:lpstr>Social System</vt:lpstr>
      <vt:lpstr>General Social Survey 2001</vt:lpstr>
      <vt:lpstr>Exercise Part Deaux  </vt:lpstr>
      <vt:lpstr>New twist</vt:lpstr>
    </vt:vector>
  </TitlesOfParts>
  <Company>School of Social Welfare - University of Kansas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 220</dc:title>
  <dc:creator>Steve Kapp</dc:creator>
  <cp:lastModifiedBy>SKapp</cp:lastModifiedBy>
  <cp:revision>7</cp:revision>
  <dcterms:created xsi:type="dcterms:W3CDTF">2002-08-26T18:53:49Z</dcterms:created>
  <dcterms:modified xsi:type="dcterms:W3CDTF">2011-08-24T19:18:58Z</dcterms:modified>
</cp:coreProperties>
</file>