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3" autoAdjust="0"/>
  </p:normalViewPr>
  <p:slideViewPr>
    <p:cSldViewPr>
      <p:cViewPr varScale="1">
        <p:scale>
          <a:sx n="84" d="100"/>
          <a:sy n="84" d="100"/>
        </p:scale>
        <p:origin x="-1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E646427B-59E9-42D9-A35E-31775A209C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41034-3F2D-4A87-A7DB-70A14680DB43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Critique labels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FD695-6BEB-4950-93F4-602021E36B8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Discrimination-saying a job or apartment is filled</a:t>
            </a:r>
          </a:p>
          <a:p>
            <a:r>
              <a:rPr lang="en-US"/>
              <a:t>Prejudice expect Latinos to bounce check</a:t>
            </a:r>
          </a:p>
          <a:p>
            <a:r>
              <a:rPr lang="en-US"/>
              <a:t>Ind racism-disregard the ?’s of gay students</a:t>
            </a:r>
          </a:p>
          <a:p>
            <a:r>
              <a:rPr lang="en-US"/>
              <a:t>Insti racism-not enforce a dress code with one group but enforce with another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ABA97-2B48-4212-905E-1E4A2C88C0FA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European adopt American tradition of material success-assimilation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2560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2560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1A055E49-744E-45D2-BC20-B385B99CE7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1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88F93-4B72-402F-8772-6D7006B963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E2026-6941-44DC-BE37-D77CBAF744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DB601-273B-4F5B-AFA1-2E4F86703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A362-C924-409A-830C-C3DB927E3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8C41D-C0A1-44B7-AEF5-8003433F66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B2D24-153D-40C5-B492-AF2EF1802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2D641-73CE-4528-A903-EDA0A85498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595B0-B950-49BA-8864-335974AA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DA5AA-39A3-4EB3-8CD2-CB26964CB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0A1B8-5E9A-4EAF-9141-3060C187C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457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458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458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458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58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E1B9E56E-F3B2-47C3-804B-6A33D99CA1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52400" y="0"/>
          <a:ext cx="8991600" cy="6400800"/>
        </p:xfrm>
        <a:graphic>
          <a:graphicData uri="http://schemas.openxmlformats.org/presentationml/2006/ole">
            <p:oleObj spid="_x0000_s2052" name="Chart" r:id="rId4" imgW="4677032" imgH="247671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Multiculturalism</a:t>
            </a:r>
          </a:p>
          <a:p>
            <a:pPr lvl="1"/>
            <a:r>
              <a:rPr lang="en-US"/>
              <a:t>Interaction and co-existence</a:t>
            </a:r>
          </a:p>
          <a:p>
            <a:pPr lvl="1"/>
            <a:r>
              <a:rPr lang="en-US"/>
              <a:t>40% of Americans under 25 are folks of color</a:t>
            </a:r>
          </a:p>
          <a:p>
            <a:pPr lvl="1"/>
            <a:r>
              <a:rPr lang="en-US"/>
              <a:t>Race has lost its meaning</a:t>
            </a:r>
          </a:p>
          <a:p>
            <a:pPr lvl="1"/>
            <a:r>
              <a:rPr lang="en-US"/>
              <a:t>Competition b/w groups of color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Immigration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Long history of Europeans, African Americans, Asians, Latinos</a:t>
            </a:r>
          </a:p>
          <a:p>
            <a:pPr>
              <a:lnSpc>
                <a:spcPct val="80000"/>
              </a:lnSpc>
            </a:pPr>
            <a:r>
              <a:rPr lang="en-US" sz="2400"/>
              <a:t>Always met a need “cheap labor”-Mexicans in the 30’s, Puerto Ricans in 50’s, </a:t>
            </a:r>
          </a:p>
          <a:p>
            <a:pPr>
              <a:lnSpc>
                <a:spcPct val="80000"/>
              </a:lnSpc>
            </a:pPr>
            <a:r>
              <a:rPr lang="en-US" sz="2400"/>
              <a:t>Immigration Act of 1965 opened doors to immigrants from Mexico, Central America &amp; Asia</a:t>
            </a:r>
          </a:p>
          <a:p>
            <a:pPr>
              <a:lnSpc>
                <a:spcPct val="80000"/>
              </a:lnSpc>
            </a:pPr>
            <a:r>
              <a:rPr lang="en-US" sz="2400"/>
              <a:t>1994 Prop 187 barred illegal immigrants from public schools &amp; non-emer health services</a:t>
            </a:r>
          </a:p>
          <a:p>
            <a:pPr>
              <a:lnSpc>
                <a:spcPct val="80000"/>
              </a:lnSpc>
            </a:pPr>
            <a:r>
              <a:rPr lang="en-US" sz="2400"/>
              <a:t>1996 Illegal Immigration Refrom &amp; Immigrant Resp Act doubled border patrol, fines for hiring &amp; limited public bennies, deportation for crimes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Undocumented worker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Membership in society restricted</a:t>
            </a:r>
          </a:p>
          <a:p>
            <a:r>
              <a:rPr lang="en-US" sz="2400"/>
              <a:t>Fit niche of workers, pay taxes, buy goods &amp; services, revitalize poor neighborhoods, </a:t>
            </a:r>
          </a:p>
          <a:p>
            <a:r>
              <a:rPr lang="en-US" sz="2400"/>
              <a:t>Jobs Americans are not filling</a:t>
            </a:r>
          </a:p>
          <a:p>
            <a:r>
              <a:rPr lang="en-US" sz="2400"/>
              <a:t>2004 Bush proposed program of temp worker status for 3 yrs&gt;employer benefits with employer sponsor</a:t>
            </a:r>
          </a:p>
          <a:p>
            <a:r>
              <a:rPr lang="en-US" sz="2400"/>
              <a:t>Some criticize role of employer, others call it illegal amnesty, possibility of being deported in 3 years. </a:t>
            </a:r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Affirmative Action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Programs designed to offer access to power &amp; opportunity</a:t>
            </a:r>
          </a:p>
          <a:p>
            <a:pPr>
              <a:lnSpc>
                <a:spcPct val="90000"/>
              </a:lnSpc>
            </a:pPr>
            <a:r>
              <a:rPr lang="en-US" sz="2400"/>
              <a:t>Bakke decision of 1978 race could be considered in admissions</a:t>
            </a:r>
          </a:p>
          <a:p>
            <a:pPr>
              <a:lnSpc>
                <a:spcPct val="90000"/>
              </a:lnSpc>
            </a:pPr>
            <a:r>
              <a:rPr lang="en-US" sz="2400"/>
              <a:t>’96 Calif. Prop 209 no preferential treatment</a:t>
            </a:r>
          </a:p>
          <a:p>
            <a:pPr>
              <a:lnSpc>
                <a:spcPct val="90000"/>
              </a:lnSpc>
            </a:pPr>
            <a:r>
              <a:rPr lang="en-US" sz="2400"/>
              <a:t>U of Texas cannot be used in admissions, recruitment, $ aid</a:t>
            </a:r>
          </a:p>
          <a:p>
            <a:pPr>
              <a:lnSpc>
                <a:spcPct val="90000"/>
              </a:lnSpc>
            </a:pPr>
            <a:r>
              <a:rPr lang="en-US" sz="2400"/>
              <a:t>U of Mich diversity critical component of higher 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Research shows that both whites and blacks benefit from diversity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Separatism vs Integration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Separatism can preserve culture (tirbal traditions)</a:t>
            </a:r>
          </a:p>
          <a:p>
            <a:pPr>
              <a:lnSpc>
                <a:spcPct val="80000"/>
              </a:lnSpc>
            </a:pPr>
            <a:r>
              <a:rPr lang="en-US" sz="2000"/>
              <a:t>Colleges/ Universities in South preserve historically black colleges </a:t>
            </a:r>
          </a:p>
          <a:p>
            <a:pPr>
              <a:lnSpc>
                <a:spcPct val="80000"/>
              </a:lnSpc>
            </a:pPr>
            <a:r>
              <a:rPr lang="en-US" sz="2000"/>
              <a:t>Gay/Lesbian pops. Created separate social groups &amp; advocacy orgs &amp; safety from hostile world</a:t>
            </a:r>
          </a:p>
          <a:p>
            <a:pPr>
              <a:lnSpc>
                <a:spcPct val="80000"/>
              </a:lnSpc>
            </a:pPr>
            <a:r>
              <a:rPr lang="en-US" sz="2000"/>
              <a:t>Mass court sanctioning gay marriage-integration</a:t>
            </a:r>
          </a:p>
          <a:p>
            <a:pPr>
              <a:lnSpc>
                <a:spcPct val="80000"/>
              </a:lnSpc>
            </a:pPr>
            <a:r>
              <a:rPr lang="en-US" sz="2000"/>
              <a:t>Support for Ban on Gay marriages</a:t>
            </a:r>
          </a:p>
          <a:p>
            <a:pPr>
              <a:lnSpc>
                <a:spcPct val="80000"/>
              </a:lnSpc>
            </a:pPr>
            <a:r>
              <a:rPr lang="en-US" sz="2000"/>
              <a:t>1990 Americans with Disabilities Act “reasonable access”</a:t>
            </a:r>
          </a:p>
          <a:p>
            <a:pPr>
              <a:lnSpc>
                <a:spcPct val="80000"/>
              </a:lnSpc>
            </a:pPr>
            <a:r>
              <a:rPr lang="en-US" sz="2000"/>
              <a:t>1978 Indian Child Welfare Act-standards for child removal based on values of indigenous persons</a:t>
            </a:r>
          </a:p>
          <a:p>
            <a:pPr>
              <a:lnSpc>
                <a:spcPct val="80000"/>
              </a:lnSpc>
            </a:pPr>
            <a:r>
              <a:rPr lang="en-US" sz="2000"/>
              <a:t>Client-worker matching-personal experience versus possbile expertise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Social Work Roles Related to Responsibility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 Workers are susceptible to prejudice</a:t>
            </a:r>
          </a:p>
          <a:p>
            <a:r>
              <a:rPr lang="en-US"/>
              <a:t>Practices to prevent</a:t>
            </a:r>
          </a:p>
          <a:p>
            <a:pPr lvl="1"/>
            <a:r>
              <a:rPr lang="en-US"/>
              <a:t>Recognize biases</a:t>
            </a:r>
          </a:p>
          <a:p>
            <a:pPr lvl="1"/>
            <a:r>
              <a:rPr lang="en-US"/>
              <a:t>Sensitivity- learn languages, travel, consult with folks from other cultures</a:t>
            </a:r>
          </a:p>
          <a:p>
            <a:pPr lvl="1"/>
            <a:r>
              <a:rPr lang="en-US"/>
              <a:t>Understand values of other cultures</a:t>
            </a:r>
          </a:p>
          <a:p>
            <a:pPr lvl="2"/>
            <a:r>
              <a:rPr lang="en-US"/>
              <a:t>Individual, agency, policy level</a:t>
            </a:r>
          </a:p>
          <a:p>
            <a:pPr lvl="2"/>
            <a:r>
              <a:rPr lang="en-US"/>
              <a:t>Recognition of power differential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Immigration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 to days of explorers</a:t>
            </a:r>
          </a:p>
          <a:p>
            <a:r>
              <a:rPr lang="en-US"/>
              <a:t>Seek refuge from Oppression of Europe</a:t>
            </a:r>
          </a:p>
          <a:p>
            <a:r>
              <a:rPr lang="en-US"/>
              <a:t>Irony is the pejorative nature of treatment by dominant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Expanding Forms of discrimination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Women, the elderly, personal with physical disabilities, sexual orientation,</a:t>
            </a:r>
          </a:p>
          <a:p>
            <a:r>
              <a:rPr lang="en-US" dirty="0"/>
              <a:t>Woman $.77 on the dollar</a:t>
            </a:r>
          </a:p>
          <a:p>
            <a:r>
              <a:rPr lang="en-US" dirty="0"/>
              <a:t>Largest group of poor in US (female headed families)</a:t>
            </a:r>
          </a:p>
          <a:p>
            <a:r>
              <a:rPr lang="en-US" dirty="0"/>
              <a:t>Elderly </a:t>
            </a:r>
            <a:r>
              <a:rPr lang="en-US" dirty="0" smtClean="0"/>
              <a:t>22% </a:t>
            </a:r>
            <a:r>
              <a:rPr lang="en-US" dirty="0"/>
              <a:t>of country’s poor </a:t>
            </a:r>
            <a:r>
              <a:rPr lang="en-US" dirty="0" smtClean="0"/>
              <a:t>(13%)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Dominant &amp; subordinate groups</a:t>
            </a:r>
          </a:p>
          <a:p>
            <a:pPr>
              <a:lnSpc>
                <a:spcPct val="90000"/>
              </a:lnSpc>
            </a:pPr>
            <a:r>
              <a:rPr lang="en-US"/>
              <a:t>Race (physical characteristics) &amp; ethnic groups(cultural heritage)</a:t>
            </a:r>
          </a:p>
          <a:p>
            <a:pPr>
              <a:lnSpc>
                <a:spcPct val="90000"/>
              </a:lnSpc>
            </a:pPr>
            <a:r>
              <a:rPr lang="en-US"/>
              <a:t>Prejudice (attitudes)</a:t>
            </a:r>
          </a:p>
          <a:p>
            <a:pPr>
              <a:lnSpc>
                <a:spcPct val="90000"/>
              </a:lnSpc>
            </a:pPr>
            <a:r>
              <a:rPr lang="en-US"/>
              <a:t>Discrimination (behavior)</a:t>
            </a:r>
          </a:p>
          <a:p>
            <a:pPr>
              <a:lnSpc>
                <a:spcPct val="90000"/>
              </a:lnSpc>
            </a:pPr>
            <a:r>
              <a:rPr lang="en-US"/>
              <a:t>Individual racism (acts by a single person(s)</a:t>
            </a:r>
          </a:p>
          <a:p>
            <a:pPr>
              <a:lnSpc>
                <a:spcPct val="90000"/>
              </a:lnSpc>
            </a:pPr>
            <a:r>
              <a:rPr lang="en-US"/>
              <a:t>Institutional racism (acts by group with support of organization/community norms)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Theories of Racism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Assimilation-adaptation to dominant culture</a:t>
            </a:r>
          </a:p>
          <a:p>
            <a:r>
              <a:rPr lang="en-US"/>
              <a:t>Pluralism-retain their own unique character &amp; traits</a:t>
            </a:r>
          </a:p>
          <a:p>
            <a:r>
              <a:rPr lang="en-US"/>
              <a:t>Colonialism-dominant group maintains control over group</a:t>
            </a:r>
          </a:p>
          <a:p>
            <a:r>
              <a:rPr lang="en-US"/>
              <a:t>Separatism-groups divorce themselves from mainstream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the difference?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Adorno’s authoritarian personality</a:t>
            </a:r>
          </a:p>
          <a:p>
            <a:pPr lvl="1"/>
            <a:r>
              <a:rPr lang="en-US"/>
              <a:t>Power, good vs. bad,  project blame on others</a:t>
            </a:r>
          </a:p>
          <a:p>
            <a:r>
              <a:rPr lang="en-US"/>
              <a:t>Power is often a common element	</a:t>
            </a:r>
          </a:p>
          <a:p>
            <a:pPr lvl="1"/>
            <a:r>
              <a:rPr lang="en-US"/>
              <a:t>Preservation of power is critical element of dis/prej</a:t>
            </a:r>
          </a:p>
          <a:p>
            <a:pPr lvl="1"/>
            <a:r>
              <a:rPr lang="en-US"/>
              <a:t>Race is becoming obscure while prej/disc remains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Perspective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CONSERVATIVE</a:t>
            </a:r>
          </a:p>
          <a:p>
            <a:r>
              <a:rPr lang="en-US"/>
              <a:t>Government intervention is unneeded</a:t>
            </a:r>
          </a:p>
          <a:p>
            <a:r>
              <a:rPr lang="en-US"/>
              <a:t>Opportunity does not discriminate</a:t>
            </a:r>
          </a:p>
          <a:p>
            <a:r>
              <a:rPr lang="en-US"/>
              <a:t>Difficulties lie within the ind</a:t>
            </a:r>
          </a:p>
          <a:p>
            <a:r>
              <a:rPr lang="en-US"/>
              <a:t>Immigrants must know how to exploit our economic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Liberal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Social Structural Causes</a:t>
            </a:r>
          </a:p>
          <a:p>
            <a:pPr>
              <a:lnSpc>
                <a:spcPct val="90000"/>
              </a:lnSpc>
            </a:pPr>
            <a:r>
              <a:rPr lang="en-US"/>
              <a:t>Government intervention is warranted</a:t>
            </a:r>
          </a:p>
          <a:p>
            <a:pPr>
              <a:lnSpc>
                <a:spcPct val="90000"/>
              </a:lnSpc>
            </a:pPr>
            <a:r>
              <a:rPr lang="en-US"/>
              <a:t>Unemployment, education, housing should be supported for those that have suffered from discrimination</a:t>
            </a:r>
          </a:p>
          <a:p>
            <a:pPr>
              <a:lnSpc>
                <a:spcPct val="90000"/>
              </a:lnSpc>
            </a:pPr>
            <a:r>
              <a:rPr lang="en-US"/>
              <a:t>War on Poverty-welfare benefits &amp; services, job training &amp; early childhood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Radical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Agree with social structural view</a:t>
            </a:r>
          </a:p>
          <a:p>
            <a:r>
              <a:rPr lang="en-US"/>
              <a:t>Power is critical in dominant-subordinate relationship</a:t>
            </a:r>
          </a:p>
          <a:p>
            <a:pPr lvl="1"/>
            <a:r>
              <a:rPr lang="en-US"/>
              <a:t>Conflict among subordinate groups is often encouraged</a:t>
            </a:r>
          </a:p>
          <a:p>
            <a:r>
              <a:rPr lang="en-US"/>
              <a:t>Until wealth &amp; resources are redistributed there will be no dent in the structure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254</TotalTime>
  <Words>649</Words>
  <Application>Microsoft Office PowerPoint</Application>
  <PresentationFormat>On-screen Show (4:3)</PresentationFormat>
  <Paragraphs>94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Wingdings</vt:lpstr>
      <vt:lpstr>Capsules</vt:lpstr>
      <vt:lpstr>Microsoft Excel Chart</vt:lpstr>
      <vt:lpstr>Slide 1</vt:lpstr>
      <vt:lpstr>History of Immigration</vt:lpstr>
      <vt:lpstr>Expanding Forms of discrimination</vt:lpstr>
      <vt:lpstr>Definitions</vt:lpstr>
      <vt:lpstr>Theories of Racism</vt:lpstr>
      <vt:lpstr>Why the difference?</vt:lpstr>
      <vt:lpstr>Perspective</vt:lpstr>
      <vt:lpstr>Liberal</vt:lpstr>
      <vt:lpstr>Radical</vt:lpstr>
      <vt:lpstr>History</vt:lpstr>
      <vt:lpstr>Immigration</vt:lpstr>
      <vt:lpstr>Undocumented worker</vt:lpstr>
      <vt:lpstr>Affirmative Action</vt:lpstr>
      <vt:lpstr>Separatism vs Integration</vt:lpstr>
      <vt:lpstr>Social Work Roles Related to Responsibility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Kapp</dc:creator>
  <cp:lastModifiedBy>SKapp</cp:lastModifiedBy>
  <cp:revision>4</cp:revision>
  <dcterms:created xsi:type="dcterms:W3CDTF">2002-10-01T20:51:33Z</dcterms:created>
  <dcterms:modified xsi:type="dcterms:W3CDTF">2009-10-12T19:23:56Z</dcterms:modified>
</cp:coreProperties>
</file>