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72" r:id="rId2"/>
    <p:sldId id="256" r:id="rId3"/>
    <p:sldId id="264" r:id="rId4"/>
    <p:sldId id="257" r:id="rId5"/>
    <p:sldId id="258" r:id="rId6"/>
    <p:sldId id="259" r:id="rId7"/>
    <p:sldId id="260" r:id="rId8"/>
    <p:sldId id="269" r:id="rId9"/>
    <p:sldId id="261" r:id="rId10"/>
    <p:sldId id="262" r:id="rId11"/>
    <p:sldId id="263" r:id="rId12"/>
    <p:sldId id="270" r:id="rId13"/>
    <p:sldId id="265" r:id="rId14"/>
    <p:sldId id="266" r:id="rId15"/>
    <p:sldId id="267" r:id="rId16"/>
    <p:sldId id="271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8" autoAdjust="0"/>
    <p:restoredTop sz="94712" autoAdjust="0"/>
  </p:normalViewPr>
  <p:slideViewPr>
    <p:cSldViewPr>
      <p:cViewPr varScale="1">
        <p:scale>
          <a:sx n="92" d="100"/>
          <a:sy n="92" d="100"/>
        </p:scale>
        <p:origin x="-1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8AAAA20-2E3B-4BC6-90AC-A85447944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BC13C9-E523-480C-AB5A-14942256E770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Critical to act in a professional manner, not just be called professional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17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7590BA-B1C8-4759-8E06-CB24CBF3E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7BF3-3E5C-4AB4-8453-79E03285F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F5831-4E67-44E9-A5C4-E5642F4D4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C2212-0CC9-4CF9-98FC-21BCC1417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0A850-67E4-4F6B-8DA1-CCDF6273A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F3A7D-3F8B-4A00-B2CE-59C2B4469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84F21-CBC5-4B7D-A4A8-814A678F5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90106-B57F-476E-A9FB-2C2E62633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51BA9-65C4-447F-97D0-10A94335D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C3B17-E5E1-42DF-8D4D-6114A56F7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60585-E188-46A6-8299-3EBA3669F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30723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2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2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2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2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2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3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3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4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4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CECB41F-29AA-4A28-AFD3-FD269E4E7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www.mrbg.com.au/directory/section%20images/professionals.jpg&amp;imgrefurl=http://www.mrbg.com.au/directory/professionals/&amp;h=327&amp;w=476&amp;sz=30&amp;hl=en&amp;start=23&amp;tbnid=wciDZoA4O2f48M:&amp;tbnh=89&amp;tbnw=129&amp;prev=/images?q=professionals&amp;start=20&amp;gbv=2&amp;ndsp=20&amp;svnum=10&amp;hl=en&amp;sa=N" TargetMode="External"/><Relationship Id="rId13" Type="http://schemas.openxmlformats.org/officeDocument/2006/relationships/image" Target="../media/image6.jpeg"/><Relationship Id="rId18" Type="http://schemas.openxmlformats.org/officeDocument/2006/relationships/hyperlink" Target="http://images.google.com/imgres?imgurl=http://www.cellarsf.com/martini.jpg&amp;imgrefurl=http://www.cellarsf.com/singles.html&amp;h=527&amp;w=527&amp;sz=53&amp;hl=en&amp;start=76&amp;tbnid=Avocas7vEAfBeM:&amp;tbnh=132&amp;tbnw=132&amp;prev=/images?q=professionals&amp;start=60&amp;gbv=2&amp;ndsp=20&amp;svnum=10&amp;hl=en&amp;sa=N" TargetMode="External"/><Relationship Id="rId3" Type="http://schemas.openxmlformats.org/officeDocument/2006/relationships/image" Target="../media/image1.jpeg"/><Relationship Id="rId21" Type="http://schemas.openxmlformats.org/officeDocument/2006/relationships/image" Target="../media/image10.jpeg"/><Relationship Id="rId7" Type="http://schemas.openxmlformats.org/officeDocument/2006/relationships/image" Target="../media/image3.jpeg"/><Relationship Id="rId12" Type="http://schemas.openxmlformats.org/officeDocument/2006/relationships/hyperlink" Target="http://images.google.com/imgres?imgurl=http://www.timburness.com/images/NHS-Professionals-poster.jpg&amp;imgrefurl=http://www.timburness.com/nursing_and_care_work.html&amp;h=400&amp;w=300&amp;sz=113&amp;hl=en&amp;start=37&amp;tbnid=e7OnLMf-uyehRM:&amp;tbnh=124&amp;tbnw=93&amp;prev=/images?q=professionals&amp;start=20&amp;gbv=2&amp;ndsp=20&amp;svnum=10&amp;hl=en&amp;sa=N" TargetMode="External"/><Relationship Id="rId17" Type="http://schemas.openxmlformats.org/officeDocument/2006/relationships/image" Target="../media/image8.jpeg"/><Relationship Id="rId2" Type="http://schemas.openxmlformats.org/officeDocument/2006/relationships/hyperlink" Target="http://images.google.com/imgres?imgurl=http://www.rics.org/NR/rdonlyres/4971CDC9-E947-47E5-B881-421639AA8C1D/0/Professionals.png&amp;imgrefurl=http://www.rics.org/Management/Businessmanagement/?WBCMODE=P%2CP%2CP%2CP%2CPresentationUnpublished%2CPresenta%2CPresentationUnpub%2CPresentationUnpub%2Cpresentationunpublished&amp;h=320&amp;w=430&amp;sz=100&amp;hl=en&amp;start=3&amp;tbnid=27X9280IXZO39M:&amp;tbnh=94&amp;tbnw=126&amp;prev=/images?q=professionals&amp;gbv=2&amp;svnum=10&amp;hl=en" TargetMode="External"/><Relationship Id="rId16" Type="http://schemas.openxmlformats.org/officeDocument/2006/relationships/hyperlink" Target="http://images.google.com/imgres?imgurl=http://www.sdsrenovations.com.au/up_img_team/Stan_Lord_Roofing_Professionals.jpg&amp;imgrefurl=http://www.sdsrenovations.com.au/index.php?p=5&amp;PHPSESSID=c008ad0a0100f0dfa4a09430e79318b4&amp;h=453&amp;w=604&amp;sz=169&amp;hl=en&amp;start=79&amp;tbnid=DWVLvx-MfnkmLM:&amp;tbnh=101&amp;tbnw=135&amp;prev=/images?q=professionals&amp;start=60&amp;gbv=2&amp;ndsp=20&amp;svnum=10&amp;hl=en&amp;sa=N" TargetMode="External"/><Relationship Id="rId20" Type="http://schemas.openxmlformats.org/officeDocument/2006/relationships/hyperlink" Target="http://images.google.com/imgres?imgurl=http://www.ultimatesolutions.com/pharmaceutical/images/Image6.jpg&amp;imgrefurl=http://www.ultimatesolutions.com/pharmaceutical/pharmaceutical.htm&amp;h=402&amp;w=600&amp;sz=23&amp;hl=en&amp;start=112&amp;tbnid=OaEjVsHur_R17M:&amp;tbnh=90&amp;tbnw=135&amp;prev=/images?q=professionals&amp;start=100&amp;gbv=2&amp;ndsp=20&amp;svnum=10&amp;hl=en&amp;sa=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/imgres?imgurl=http://www.johnhopebryant.com/john_hope_bryant_/images/laul_young_professionals_and_jb_2.jpg&amp;imgrefurl=http://www.johnhopebryant.com/john_hope_bryant_/partnership_with_community/index.html&amp;h=291&amp;w=388&amp;sz=29&amp;hl=en&amp;start=21&amp;tbnid=xCwst7O_MMdq4M:&amp;tbnh=92&amp;tbnw=123&amp;prev=/images?q=professionals&amp;start=20&amp;gbv=2&amp;ndsp=20&amp;svnum=10&amp;hl=en&amp;sa=N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10" Type="http://schemas.openxmlformats.org/officeDocument/2006/relationships/hyperlink" Target="http://images.google.com/imgres?imgurl=http://www.brianwetzel.com/images/young%20professionals%20image.jpg&amp;imgrefurl=http://www.brianwetzel.com/young_professionals.htm&amp;h=410&amp;w=389&amp;sz=93&amp;hl=en&amp;start=27&amp;tbnid=q50bbI1TzhvyuM:&amp;tbnh=125&amp;tbnw=119&amp;prev=/images?q=professionals&amp;start=20&amp;gbv=2&amp;ndsp=20&amp;svnum=10&amp;hl=en&amp;sa=N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images.google.com/imgres?imgurl=http://successnetwork.net/images_mcl/big1.jpg&amp;imgrefurl=http://successnetwork.net/&amp;h=329&amp;w=441&amp;sz=23&amp;hl=en&amp;start=17&amp;tbnid=iF-3UTuRphGjjM:&amp;tbnh=95&amp;tbnw=127&amp;prev=/images?q=professionals&amp;gbv=2&amp;svnum=10&amp;hl=en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www.cookandjones.co.uk/images/Prof1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3076" name="Picture 5" descr="Professional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75" y="46038"/>
            <a:ext cx="12001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big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228600"/>
            <a:ext cx="1209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9" descr="laul_young_professionals_and_jb_2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2438400"/>
            <a:ext cx="11715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1" descr="professionals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058188">
            <a:off x="7391400" y="609600"/>
            <a:ext cx="1228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3" descr="young%2520professionals%2520image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4600" y="1219200"/>
            <a:ext cx="1133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5" descr="NHS-Professionals-poster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151394">
            <a:off x="6248400" y="1752600"/>
            <a:ext cx="2057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7" name="Picture 17" descr="Prof1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7200" y="3962400"/>
            <a:ext cx="1524000" cy="1439333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</a:effectLst>
        </p:spPr>
      </p:pic>
      <p:pic>
        <p:nvPicPr>
          <p:cNvPr id="3083" name="Picture 19" descr="Stan_Lord_Roofing_Professionals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29400" y="5181600"/>
            <a:ext cx="190500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21" descr="martini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276600" y="4495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23" descr="Image6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929063" y="3000375"/>
            <a:ext cx="12858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Independent</a:t>
            </a:r>
            <a:r>
              <a:rPr lang="en-US" dirty="0" smtClean="0"/>
              <a:t> </a:t>
            </a:r>
            <a:r>
              <a:rPr lang="en-US" dirty="0" smtClean="0"/>
              <a:t>Movements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Charitable Organization </a:t>
            </a:r>
            <a:r>
              <a:rPr lang="en-US" sz="2800" dirty="0" smtClean="0"/>
              <a:t>Society (#1) 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From UK to US 1877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Individual factor in poverty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Home visits to address moral deficits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Industrialization&gt;relief (</a:t>
            </a:r>
            <a:r>
              <a:rPr lang="en-US" sz="2400" dirty="0" smtClean="0">
                <a:latin typeface="Centaur" pitchFamily="18" charset="0"/>
              </a:rPr>
              <a:t>individual deviation</a:t>
            </a:r>
            <a:r>
              <a:rPr lang="en-US" sz="2400" dirty="0" smtClean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Unemployment, fear of militancy, &amp; </a:t>
            </a:r>
            <a:r>
              <a:rPr lang="en-US" sz="2000" dirty="0" err="1" smtClean="0"/>
              <a:t>ind</a:t>
            </a:r>
            <a:r>
              <a:rPr lang="en-US" sz="2000" dirty="0" smtClean="0"/>
              <a:t>. Responsibility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Led to COS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Joseph Lowell dependency “evil of modern life”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“visitors”, loans, job assistance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Outlet for college ed. Women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Kind action &amp; role model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Mary Richmond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Systematic assessment into </a:t>
            </a:r>
            <a:r>
              <a:rPr lang="en-US" sz="2000" dirty="0" err="1" smtClean="0"/>
              <a:t>causes,training</a:t>
            </a:r>
            <a:r>
              <a:rPr lang="en-US" sz="2000" dirty="0" smtClean="0"/>
              <a:t>, “Social Diagnosis”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Settlement </a:t>
            </a:r>
            <a:r>
              <a:rPr lang="en-US" dirty="0" smtClean="0"/>
              <a:t>House (#2)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 smtClean="0"/>
              <a:t>Environmental &amp; Social factors</a:t>
            </a:r>
          </a:p>
          <a:p>
            <a:pPr lvl="1" eaLnBrk="1" hangingPunct="1">
              <a:defRPr/>
            </a:pPr>
            <a:r>
              <a:rPr lang="en-US" dirty="0" smtClean="0"/>
              <a:t>Jane Addams &amp; Ellen Starr-</a:t>
            </a:r>
            <a:r>
              <a:rPr lang="en-US" sz="2000" dirty="0" smtClean="0"/>
              <a:t>Ed woman of the day</a:t>
            </a:r>
          </a:p>
          <a:p>
            <a:pPr lvl="1" eaLnBrk="1" hangingPunct="1">
              <a:defRPr/>
            </a:pPr>
            <a:r>
              <a:rPr lang="en-US" sz="2000" dirty="0" smtClean="0"/>
              <a:t>Lived in poor neighborhoods, went from neighbor to service provider</a:t>
            </a:r>
          </a:p>
          <a:p>
            <a:pPr lvl="2" eaLnBrk="1" hangingPunct="1">
              <a:defRPr/>
            </a:pPr>
            <a:r>
              <a:rPr lang="en-US" sz="1800" dirty="0" smtClean="0"/>
              <a:t>Nursery, lectures/ cultural programs, space for neighborhood groups</a:t>
            </a:r>
          </a:p>
          <a:p>
            <a:pPr lvl="1" eaLnBrk="1" hangingPunct="1">
              <a:defRPr/>
            </a:pPr>
            <a:r>
              <a:rPr lang="en-US" sz="2000" dirty="0" smtClean="0"/>
              <a:t>Supported by charity but eyed government as source of reforms</a:t>
            </a:r>
          </a:p>
          <a:p>
            <a:pPr lvl="1" eaLnBrk="1" hangingPunct="1">
              <a:defRPr/>
            </a:pPr>
            <a:r>
              <a:rPr lang="en-US" sz="2000" dirty="0" smtClean="0"/>
              <a:t>Run by woman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The Settlement House and Charitable Organization Society had which of the following in common:</a:t>
            </a:r>
            <a:r>
              <a:rPr lang="en-US" sz="4000" smtClean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530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mtClean="0"/>
              <a:t>a. The source of personal and economic strife was the individual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mtClean="0"/>
              <a:t>b. The programs and services were operated predominantly by woman</a:t>
            </a:r>
          </a:p>
          <a:p>
            <a:pPr marL="609600" indent="-609600" eaLnBrk="1" hangingPunct="1">
              <a:buFont typeface="Wingdings" pitchFamily="2" charset="2"/>
              <a:buAutoNum type="alphaLcPeriod" startAt="3"/>
              <a:defRPr/>
            </a:pPr>
            <a:r>
              <a:rPr lang="en-US" smtClean="0"/>
              <a:t>Societal reform was the overall goal of their services</a:t>
            </a:r>
          </a:p>
          <a:p>
            <a:pPr marL="609600" indent="-609600" eaLnBrk="1" hangingPunct="1">
              <a:buFont typeface="Wingdings" pitchFamily="2" charset="2"/>
              <a:buAutoNum type="alphaLcPeriod" startAt="3"/>
              <a:defRPr/>
            </a:pPr>
            <a:r>
              <a:rPr lang="en-US" smtClean="0"/>
              <a:t>Social Diagnosis was the keystone of assessment</a:t>
            </a:r>
          </a:p>
          <a:p>
            <a:pPr marL="609600" indent="-609600" eaLnBrk="1" hangingPunct="1">
              <a:buFont typeface="Wingdings" pitchFamily="2" charset="2"/>
              <a:buAutoNum type="alphaLcPeriod" startAt="3"/>
              <a:defRPr/>
            </a:pPr>
            <a:endParaRPr lang="en-US" smtClean="0"/>
          </a:p>
          <a:p>
            <a:pPr marL="609600" indent="-609600" eaLnBrk="1" hangingPunct="1">
              <a:buFont typeface="Wingdings" pitchFamily="2" charset="2"/>
              <a:buAutoNum type="alphaLcPeriod" startAt="3"/>
              <a:defRPr/>
            </a:pPr>
            <a:endParaRPr lang="en-US" smtClean="0"/>
          </a:p>
          <a:p>
            <a:pPr marL="609600" indent="-609600" eaLnBrk="1" hangingPunct="1">
              <a:defRPr/>
            </a:pPr>
            <a:endParaRPr lang="en-US" smtClean="0"/>
          </a:p>
          <a:p>
            <a:pPr marL="609600" indent="-609600"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1920’s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Expansions- private family service agencies, schools, hospitals, children’s aid societies, Red Cross</a:t>
            </a:r>
          </a:p>
          <a:p>
            <a:pPr eaLnBrk="1" hangingPunct="1">
              <a:defRPr/>
            </a:pPr>
            <a:r>
              <a:rPr lang="en-US" sz="2400" smtClean="0"/>
              <a:t>Social work with groups</a:t>
            </a:r>
          </a:p>
          <a:p>
            <a:pPr eaLnBrk="1" hangingPunct="1">
              <a:defRPr/>
            </a:pPr>
            <a:r>
              <a:rPr lang="en-US" sz="2400" smtClean="0"/>
              <a:t>Mental hygiene movement (treatment &amp; prevention, not custodial care)</a:t>
            </a:r>
          </a:p>
          <a:p>
            <a:pPr eaLnBrk="1" hangingPunct="1">
              <a:defRPr/>
            </a:pPr>
            <a:r>
              <a:rPr lang="en-US" sz="2400" smtClean="0"/>
              <a:t>Private Social agency-hierarchy, order, procedures, &amp; skills  “scientific” &amp; public $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Diversity versus Unity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Dominated by white protestants but included Catholics, Jewish, &amp; African American practitioners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African American presence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Struggle b/c of segregation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Went to white schools/practiced in white agencies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Atlanta SSW &amp; National Urban League	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Tradition of self-help woman’s groups &amp; churches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American Association of Social Workers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Uniform training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Included caseworkers but not settlement workers or group workers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Mandated graduate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Depression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/>
              <a:t>Unemployment skyrocketed beyond traditional poor</a:t>
            </a:r>
          </a:p>
          <a:p>
            <a:pPr eaLnBrk="1" hangingPunct="1">
              <a:defRPr/>
            </a:pPr>
            <a:r>
              <a:rPr lang="en-US" sz="2000" smtClean="0"/>
              <a:t>Support for social &amp; economic factors argument</a:t>
            </a:r>
          </a:p>
          <a:p>
            <a:pPr eaLnBrk="1" hangingPunct="1">
              <a:defRPr/>
            </a:pPr>
            <a:r>
              <a:rPr lang="en-US" sz="2000" smtClean="0"/>
              <a:t>FDR</a:t>
            </a:r>
          </a:p>
          <a:p>
            <a:pPr lvl="1" eaLnBrk="1" hangingPunct="1">
              <a:defRPr/>
            </a:pPr>
            <a:r>
              <a:rPr lang="en-US" sz="1800" u="sng" smtClean="0"/>
              <a:t>Federally funded</a:t>
            </a:r>
            <a:r>
              <a:rPr lang="en-US" sz="1800" smtClean="0"/>
              <a:t> relief (Social Security &amp; Unemployment)</a:t>
            </a:r>
          </a:p>
          <a:p>
            <a:pPr lvl="2" eaLnBrk="1" hangingPunct="1">
              <a:defRPr/>
            </a:pPr>
            <a:r>
              <a:rPr lang="en-US" sz="1600" smtClean="0"/>
              <a:t>Needs of elderly, physical disabled, &amp; dependent children</a:t>
            </a:r>
          </a:p>
          <a:p>
            <a:pPr lvl="1" eaLnBrk="1" hangingPunct="1">
              <a:defRPr/>
            </a:pPr>
            <a:r>
              <a:rPr lang="en-US" sz="1800" smtClean="0"/>
              <a:t>Jobs for social workers</a:t>
            </a:r>
          </a:p>
          <a:p>
            <a:pPr lvl="1" eaLnBrk="1" hangingPunct="1">
              <a:defRPr/>
            </a:pPr>
            <a:r>
              <a:rPr lang="en-US" sz="1800" smtClean="0"/>
              <a:t>Changed focus on poor</a:t>
            </a:r>
          </a:p>
          <a:p>
            <a:pPr lvl="2" eaLnBrk="1" hangingPunct="1">
              <a:defRPr/>
            </a:pPr>
            <a:r>
              <a:rPr lang="en-US" sz="1600" smtClean="0"/>
              <a:t>Freud &amp; psychoanalysis</a:t>
            </a:r>
          </a:p>
          <a:p>
            <a:pPr lvl="2" eaLnBrk="1" hangingPunct="1">
              <a:defRPr/>
            </a:pPr>
            <a:r>
              <a:rPr lang="en-US" sz="1600" smtClean="0"/>
              <a:t>Leadership in social welfare</a:t>
            </a:r>
          </a:p>
          <a:p>
            <a:pPr lvl="2" eaLnBrk="1" hangingPunct="1">
              <a:defRPr/>
            </a:pPr>
            <a:r>
              <a:rPr lang="en-US" sz="1600" smtClean="0"/>
              <a:t>Standards of workers in fed public welfare offices</a:t>
            </a:r>
          </a:p>
          <a:p>
            <a:pPr lvl="2" eaLnBrk="1" hangingPunct="1">
              <a:defRPr/>
            </a:pPr>
            <a:r>
              <a:rPr lang="en-US" sz="1600" smtClean="0"/>
              <a:t>School’s of Social Service Administration</a:t>
            </a:r>
          </a:p>
          <a:p>
            <a:pPr lvl="2" eaLnBrk="1" hangingPunct="1">
              <a:defRPr/>
            </a:pPr>
            <a:r>
              <a:rPr lang="en-US" sz="1600" smtClean="0"/>
              <a:t>Undergraduate program’s victim’s in public service vs. high prof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Which of the following did </a:t>
            </a:r>
            <a:r>
              <a:rPr lang="en-US" sz="2800" u="sng" smtClean="0"/>
              <a:t>not</a:t>
            </a:r>
            <a:r>
              <a:rPr lang="en-US" sz="2800" smtClean="0"/>
              <a:t> happen during or shortly after the Depression?</a:t>
            </a:r>
            <a:r>
              <a:rPr lang="en-US" sz="4000" smtClean="0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r>
              <a:rPr lang="en-US" sz="2800" smtClean="0"/>
              <a:t>Federal benefit programs were developed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r>
              <a:rPr lang="en-US" sz="2800" smtClean="0"/>
              <a:t>Economic conditions plummeted to new lows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r>
              <a:rPr lang="en-US" sz="2800" smtClean="0"/>
              <a:t>Social workers of color worked cooperatively with Caucasian colleagues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r>
              <a:rPr lang="en-US" sz="2800" smtClean="0"/>
              <a:t>The number and type of opportunities for social workers increased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endParaRPr lang="en-US" sz="2800" smtClean="0"/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endParaRPr lang="en-US" sz="2800" smtClean="0"/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Current Professional Issues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NASW, CSWE, Code of Ethics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Gender issues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60’s Social Work was called upon to respond to needs of African Americans, Latinos, &amp; other people of color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War on Poverty renewed </a:t>
            </a:r>
            <a:r>
              <a:rPr lang="en-US" sz="2000" dirty="0" smtClean="0"/>
              <a:t>(community </a:t>
            </a:r>
            <a:r>
              <a:rPr lang="en-US" sz="2000" dirty="0" smtClean="0"/>
              <a:t>worker versus </a:t>
            </a:r>
            <a:r>
              <a:rPr lang="en-US" sz="2000" dirty="0" err="1" smtClean="0"/>
              <a:t>ind</a:t>
            </a:r>
            <a:r>
              <a:rPr lang="en-US" sz="2000" dirty="0" smtClean="0"/>
              <a:t>. Causes debate)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BSW programs expanding &amp; recognized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Diverse practitioners (10% people of color-NASW)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Workforce (25% African American, 7% Latino)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Education (MSW 26 %, BSW 33% People of color)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Role in Political Advocacy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Focus of Ed program’s (BSW &amp; MSW)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Dualism remains (individual behavior versus social econ, &amp; pol. Structures)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History of Social Work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is a profession?</a:t>
            </a:r>
          </a:p>
          <a:p>
            <a:pPr lvl="1" eaLnBrk="1" hangingPunct="1">
              <a:defRPr/>
            </a:pPr>
            <a:r>
              <a:rPr lang="en-US" smtClean="0"/>
              <a:t>Unique skill, specialized training, systematic theory, code of ethics, professional association</a:t>
            </a:r>
          </a:p>
          <a:p>
            <a:pPr eaLnBrk="1" hangingPunct="1">
              <a:defRPr/>
            </a:pPr>
            <a:r>
              <a:rPr lang="en-US" smtClean="0"/>
              <a:t>WHO CARES?</a:t>
            </a:r>
          </a:p>
          <a:p>
            <a:pPr lvl="1" eaLnBrk="1" hangingPunct="1">
              <a:defRPr/>
            </a:pPr>
            <a:r>
              <a:rPr lang="en-US" smtClean="0"/>
              <a:t>DOES IT HELP CLIENTS????</a:t>
            </a:r>
          </a:p>
          <a:p>
            <a:pPr lvl="1" eaLnBrk="1" hangingPunct="1">
              <a:defRPr/>
            </a:pPr>
            <a:r>
              <a:rPr lang="en-US" smtClean="0"/>
              <a:t>Gain acceptance</a:t>
            </a:r>
          </a:p>
          <a:p>
            <a:pPr lvl="1" eaLnBrk="1" hangingPunct="1">
              <a:defRPr/>
            </a:pPr>
            <a:r>
              <a:rPr lang="en-US" smtClean="0"/>
              <a:t>Help with access to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More Profession Talk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/>
              <a:t>Social work was developing (additionally, medical &amp; school settings)</a:t>
            </a:r>
          </a:p>
          <a:p>
            <a:pPr eaLnBrk="1" hangingPunct="1">
              <a:defRPr/>
            </a:pPr>
            <a:r>
              <a:rPr lang="en-US" sz="2400" smtClean="0"/>
              <a:t>Flexner (1915) Charities &amp; Corrections Conference</a:t>
            </a:r>
          </a:p>
          <a:p>
            <a:pPr lvl="1" eaLnBrk="1" hangingPunct="1">
              <a:defRPr/>
            </a:pPr>
            <a:r>
              <a:rPr lang="en-US" sz="2000" smtClean="0"/>
              <a:t>Mediators b/w clients &amp; real professionals</a:t>
            </a:r>
          </a:p>
          <a:p>
            <a:pPr eaLnBrk="1" hangingPunct="1">
              <a:defRPr/>
            </a:pPr>
            <a:r>
              <a:rPr lang="en-US" sz="2400" smtClean="0"/>
              <a:t>Casework was developed to respond to set of competency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Conservative SW Tenet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Ind &amp; family responsibility &amp; Private over public</a:t>
            </a:r>
          </a:p>
          <a:p>
            <a:pPr eaLnBrk="1" hangingPunct="1">
              <a:defRPr/>
            </a:pPr>
            <a:r>
              <a:rPr lang="en-US" smtClean="0"/>
              <a:t>Attend to defects &amp; maintain a safety 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Liberal view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Individual &amp; institutional change</a:t>
            </a:r>
          </a:p>
          <a:p>
            <a:pPr eaLnBrk="1" hangingPunct="1">
              <a:defRPr/>
            </a:pPr>
            <a:r>
              <a:rPr lang="en-US" smtClean="0"/>
              <a:t>Partnership b/w public &amp; private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Radical view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Restructuring of broad political, social &amp; economical structures</a:t>
            </a:r>
          </a:p>
          <a:p>
            <a:pPr eaLnBrk="1" hangingPunct="1">
              <a:defRPr/>
            </a:pPr>
            <a:r>
              <a:rPr lang="en-US" smtClean="0"/>
              <a:t>Will result in redistributing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Big ?’s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Building a profession/ or a service delivery system</a:t>
            </a:r>
          </a:p>
          <a:p>
            <a:pPr eaLnBrk="1" hangingPunct="1">
              <a:defRPr/>
            </a:pPr>
            <a:r>
              <a:rPr lang="en-US" smtClean="0"/>
              <a:t>SW’s role in a national system of social welfare</a:t>
            </a:r>
          </a:p>
          <a:p>
            <a:pPr eaLnBrk="1" hangingPunct="1">
              <a:defRPr/>
            </a:pPr>
            <a:r>
              <a:rPr lang="en-US" smtClean="0"/>
              <a:t>Role of a profession in social change?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Pick the false statement, Professionalism </a:t>
            </a:r>
            <a:r>
              <a:rPr lang="en-US" sz="4000" dirty="0" smtClean="0"/>
              <a:t>in Social Welfare </a:t>
            </a:r>
            <a:r>
              <a:rPr lang="en-US" sz="4000" dirty="0" smtClean="0"/>
              <a:t>was:</a:t>
            </a:r>
            <a:endParaRPr lang="en-US" sz="40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30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r>
              <a:rPr lang="en-US" sz="2800" dirty="0" smtClean="0"/>
              <a:t>Started by clients, service recipients, &amp; consumers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r>
              <a:rPr lang="en-US" sz="2800" dirty="0" smtClean="0"/>
              <a:t>Viewed as contradictory to </a:t>
            </a:r>
            <a:r>
              <a:rPr lang="en-US" sz="2800" dirty="0" err="1" smtClean="0"/>
              <a:t>SWer’s</a:t>
            </a:r>
            <a:r>
              <a:rPr lang="en-US" sz="2800" dirty="0" smtClean="0"/>
              <a:t> who focus on social change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r>
              <a:rPr lang="en-US" sz="2800" dirty="0" smtClean="0"/>
              <a:t>Supported by direct service as a way to promote more uniform skills and services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r>
              <a:rPr lang="en-US" sz="2800" dirty="0" smtClean="0"/>
              <a:t>Viewed as supportive to the  development and implementation of the Code of Ethics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endParaRPr lang="en-US" sz="2800" dirty="0" smtClean="0"/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endParaRPr lang="en-US" sz="2800" dirty="0" smtClean="0"/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endParaRPr lang="en-US" sz="2800" dirty="0" smtClean="0"/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History of Social 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State charitable institutions (mid 1800’s)</a:t>
            </a:r>
          </a:p>
          <a:p>
            <a:pPr lvl="1" eaLnBrk="1" hangingPunct="1">
              <a:defRPr/>
            </a:pPr>
            <a:r>
              <a:rPr lang="en-US" sz="2400" smtClean="0"/>
              <a:t>Almsgiving to the poor (Judeo-Christian Practice)</a:t>
            </a:r>
          </a:p>
          <a:p>
            <a:pPr lvl="2" eaLnBrk="1" hangingPunct="1">
              <a:defRPr/>
            </a:pPr>
            <a:r>
              <a:rPr lang="en-US" sz="2000" smtClean="0"/>
              <a:t>Auctioned out</a:t>
            </a:r>
          </a:p>
          <a:p>
            <a:pPr lvl="1" eaLnBrk="1" hangingPunct="1">
              <a:defRPr/>
            </a:pPr>
            <a:r>
              <a:rPr lang="en-US" sz="2400" smtClean="0"/>
              <a:t>Poorhouse, &gt;&gt;&gt;asylum(</a:t>
            </a:r>
            <a:r>
              <a:rPr lang="en-US" sz="1800" smtClean="0"/>
              <a:t>humane facility-for specific dependent group</a:t>
            </a:r>
            <a:r>
              <a:rPr lang="en-US" sz="2400" smtClean="0"/>
              <a:t>) Dorthea Dix</a:t>
            </a:r>
          </a:p>
          <a:p>
            <a:pPr lvl="2" eaLnBrk="1" hangingPunct="1">
              <a:defRPr/>
            </a:pPr>
            <a:r>
              <a:rPr lang="en-US" sz="2000" smtClean="0"/>
              <a:t>End of 1800’s( high $ &amp; #’s, isolate groups) not a panacea </a:t>
            </a:r>
          </a:p>
          <a:p>
            <a:pPr eaLnBrk="1" hangingPunct="1">
              <a:defRPr/>
            </a:pPr>
            <a:r>
              <a:rPr lang="en-US" sz="2800" smtClean="0"/>
              <a:t>National Conference of Charities &amp; Corrections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558</TotalTime>
  <Words>775</Words>
  <Application>Microsoft Office PowerPoint</Application>
  <PresentationFormat>On-screen Show (4:3)</PresentationFormat>
  <Paragraphs>118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Cliff</vt:lpstr>
      <vt:lpstr>Slide 1</vt:lpstr>
      <vt:lpstr>History of Social Work</vt:lpstr>
      <vt:lpstr>More Profession Talk</vt:lpstr>
      <vt:lpstr>Conservative SW Tenet</vt:lpstr>
      <vt:lpstr>Liberal view</vt:lpstr>
      <vt:lpstr>Radical view</vt:lpstr>
      <vt:lpstr>Big ?’s</vt:lpstr>
      <vt:lpstr>Pick the false statement, Professionalism in Social Welfare was:</vt:lpstr>
      <vt:lpstr>History of Social Work</vt:lpstr>
      <vt:lpstr>Independent Movements</vt:lpstr>
      <vt:lpstr>Settlement House (#2)</vt:lpstr>
      <vt:lpstr>The Settlement House and Charitable Organization Society had which of the following in common: </vt:lpstr>
      <vt:lpstr>1920’s</vt:lpstr>
      <vt:lpstr>Diversity versus Unity</vt:lpstr>
      <vt:lpstr>Depression </vt:lpstr>
      <vt:lpstr>Which of the following did not happen during or shortly after the Depression? </vt:lpstr>
      <vt:lpstr>Current Professional Issues</vt:lpstr>
    </vt:vector>
  </TitlesOfParts>
  <Company>School of Social Welfare - 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Social Work</dc:title>
  <dc:creator>Steve Kapp</dc:creator>
  <cp:lastModifiedBy>SKapp</cp:lastModifiedBy>
  <cp:revision>8</cp:revision>
  <dcterms:created xsi:type="dcterms:W3CDTF">2002-09-09T19:52:18Z</dcterms:created>
  <dcterms:modified xsi:type="dcterms:W3CDTF">2011-09-14T18:47:54Z</dcterms:modified>
</cp:coreProperties>
</file>