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4" r:id="rId2"/>
    <p:sldId id="256" r:id="rId3"/>
    <p:sldId id="257" r:id="rId4"/>
    <p:sldId id="258" r:id="rId5"/>
    <p:sldId id="265" r:id="rId6"/>
    <p:sldId id="266" r:id="rId7"/>
    <p:sldId id="267" r:id="rId8"/>
    <p:sldId id="262" r:id="rId9"/>
    <p:sldId id="263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3366"/>
    <a:srgbClr val="CC3300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2" d="100"/>
          <a:sy n="72" d="100"/>
        </p:scale>
        <p:origin x="-11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CB8C7C-B978-4BA4-916F-13E4701F8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2E76A4B-4644-409B-BD43-15D085EA2CEA}" type="datetimeFigureOut">
              <a:rPr lang="en-US"/>
              <a:pPr>
                <a:defRPr/>
              </a:pPr>
              <a:t>9/27/2010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100AA9E-CAA3-4163-BFFA-C21BB5A9D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Pick service settings and possible ethical issues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01516B-7E61-4567-ADC9-CE153955B25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8E2EF-8086-4EEA-81A3-6CFD8EF75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394C3-2826-414F-8C95-516C8A983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30A88-6D78-4BAD-8E66-CAACB81E8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CB972-05BC-4AB1-8D66-8F382F320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A9ECF-19D9-499F-AEFC-D70EE4679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FAA71-A8BC-492D-8E63-DFD5E1929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E7EE0-01A9-48C7-9606-5AB2AF386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19EE9-6340-46E1-9B04-DC1D90777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1FD62-DD44-4296-84F5-2E0F41CD8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2335D-4DB4-4528-A29B-F3749E8FF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41FC6-3F52-4B6E-84D8-028AB71DE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B8A4909-2C5D-4636-99BA-259886459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/imgres?imgurl=http://www.soxfirst.com/50226711/ethics_header.jpg&amp;imgrefurl=http://www.soxfirst.com/50226711/ethics_danger_signals.php&amp;h=253&amp;w=300&amp;sz=10&amp;hl=en&amp;start=3&amp;sig2=Xv6VquccrPTfN_nOG9gn7g&amp;um=1&amp;usg=__C6SCPQK8AWmYlKF6Gg0X0VHIIi4=&amp;tbnid=VDPB5pF0le2QTM:&amp;tbnh=98&amp;tbnw=116&amp;ei=XePXSKS6G5TigQLf7uXpCA&amp;prev=/images%3Fq%3Dethics%26um%3D1%26hl%3Den%26rls%3Dcom.microsoft:en-us:IE-SearchBox%26rlz%3D1I7GGLR%26sa%3D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</a:t>
            </a:r>
          </a:p>
        </p:txBody>
      </p:sp>
      <p:pic>
        <p:nvPicPr>
          <p:cNvPr id="2051" name="Picture 2" descr="http://tbn0.google.com/images?q=tbn:VDPB5pF0le2QTM:http://www.soxfirst.com/50226711/ethics_head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133600"/>
            <a:ext cx="4038600" cy="341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http://smedia.vermotion.com/media/17477/resources/ethics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0" y="1828800"/>
            <a:ext cx="42862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Case Examples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A juvenile justice facility is run by a religious order of Brothers. The program has a spirituality component based on Catholicism. Many of the youth in this facility are not Catholic: Baptists &amp; Non-practicing self-proclaimed atheists.   </a:t>
            </a:r>
          </a:p>
          <a:p>
            <a:pPr eaLnBrk="1" hangingPunct="1"/>
            <a:r>
              <a:rPr lang="en-US" smtClean="0"/>
              <a:t>Ethical issues, How do you make sense of the ethical concerns, what do you suggest?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Mother and custody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You are working with a mother whose infant child is in a foster home. She has been straight for 9 weeks, but refuses to go to the treatment program ordered by the court. She says the program is based on a religious model that does not fit her beliefs. A review hearing is coming up where the judge will assess her fitness to be a mother. </a:t>
            </a:r>
          </a:p>
          <a:p>
            <a:pPr eaLnBrk="1" hangingPunct="1"/>
            <a:r>
              <a:rPr lang="en-US" sz="2800" smtClean="0"/>
              <a:t>Ethical issues, Ethical issues, How do you make sense of the ethical concerns, what do you suggest?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Ethics and Social Work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NASW Code of Ethics</a:t>
            </a:r>
          </a:p>
          <a:p>
            <a:pPr lvl="1" eaLnBrk="1" hangingPunct="1"/>
            <a:r>
              <a:rPr lang="en-US" sz="2400" smtClean="0"/>
              <a:t>Identifies core values</a:t>
            </a:r>
          </a:p>
          <a:p>
            <a:pPr lvl="1" eaLnBrk="1" hangingPunct="1"/>
            <a:r>
              <a:rPr lang="en-US" sz="2400" smtClean="0"/>
              <a:t>Summarize ethical principles reflect values and upon which standards are based</a:t>
            </a:r>
          </a:p>
          <a:p>
            <a:pPr lvl="1" eaLnBrk="1" hangingPunct="1"/>
            <a:r>
              <a:rPr lang="en-US" sz="2400" smtClean="0"/>
              <a:t>Framework to use when obligations conflict or ethic are unsure</a:t>
            </a:r>
          </a:p>
          <a:p>
            <a:pPr lvl="1" eaLnBrk="1" hangingPunct="1"/>
            <a:r>
              <a:rPr lang="en-US" sz="2400" smtClean="0"/>
              <a:t>Ethical standards for accountability</a:t>
            </a:r>
          </a:p>
          <a:p>
            <a:pPr lvl="1" eaLnBrk="1" hangingPunct="1"/>
            <a:r>
              <a:rPr lang="en-US" sz="2400" smtClean="0"/>
              <a:t>Socialize practitioners</a:t>
            </a:r>
          </a:p>
          <a:p>
            <a:pPr lvl="1" eaLnBrk="1" hangingPunct="1"/>
            <a:r>
              <a:rPr lang="en-US" sz="2400" smtClean="0"/>
              <a:t>Ruler to assess conduct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it is &amp; isn’t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Values, principles, standards for guidance</a:t>
            </a:r>
          </a:p>
          <a:p>
            <a:pPr eaLnBrk="1" hangingPunct="1"/>
            <a:r>
              <a:rPr lang="en-US" smtClean="0"/>
              <a:t>Ethical decision-making is a process</a:t>
            </a:r>
          </a:p>
          <a:p>
            <a:pPr eaLnBrk="1" hangingPunct="1"/>
            <a:r>
              <a:rPr lang="en-US" smtClean="0"/>
              <a:t>Not a set of rules for every situation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/>
              <a:t>Ethical Principles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Service-primary goal is to help people in need and to address social problems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Social Justice-challenge social injustice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Dignity &amp; worth of the person-respect the dignity and worth of every person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Importance of human relationships-recognize the central importance of human relationships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Integrity-behave in a trustworthy manner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Competence-practice within areas of competence and strive to improve expertise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5943600"/>
          </a:xfrm>
        </p:spPr>
        <p:txBody>
          <a:bodyPr/>
          <a:lstStyle/>
          <a:p>
            <a:r>
              <a:rPr lang="en-US" smtClean="0"/>
              <a:t>If you were a counselor or social worker, would be uncomfortable working with the following population?</a:t>
            </a:r>
            <a:br>
              <a:rPr lang="en-US" smtClean="0"/>
            </a:br>
            <a:r>
              <a:rPr lang="en-US" smtClean="0"/>
              <a:t>Undocumented immigrants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A. Yes</a:t>
            </a:r>
            <a:br>
              <a:rPr lang="en-US" smtClean="0"/>
            </a:br>
            <a:r>
              <a:rPr lang="en-US" smtClean="0"/>
              <a:t>B. NO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990600" y="1143000"/>
            <a:ext cx="69342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If you were a counselor or social worker, would be uncomfortable working with the following population?</a:t>
            </a:r>
            <a:br>
              <a:rPr lang="en-US" sz="3600"/>
            </a:br>
            <a:r>
              <a:rPr lang="en-US" sz="3600"/>
              <a:t>Gay, lesbian, Bi-sexual, transgendered youth</a:t>
            </a: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sz="3600"/>
              <a:t>A. Yes</a:t>
            </a:r>
            <a:br>
              <a:rPr lang="en-US" sz="3600"/>
            </a:br>
            <a:r>
              <a:rPr lang="en-US" sz="3600"/>
              <a:t>B. NO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990600" y="1143000"/>
            <a:ext cx="69342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If you were a counselor or social worker, would be uncomfortable working with the following population?</a:t>
            </a:r>
            <a:br>
              <a:rPr lang="en-US" sz="3600"/>
            </a:br>
            <a:r>
              <a:rPr lang="en-US" sz="3600"/>
              <a:t>Sexual Perpetrators</a:t>
            </a: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sz="3600"/>
              <a:t>A. Yes</a:t>
            </a:r>
            <a:br>
              <a:rPr lang="en-US" sz="3600"/>
            </a:br>
            <a:r>
              <a:rPr lang="en-US" sz="3600"/>
              <a:t>B. NO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8"/>
          <p:cNvSpPr>
            <a:spLocks noChangeArrowheads="1"/>
          </p:cNvSpPr>
          <p:nvPr/>
        </p:nvSpPr>
        <p:spPr bwMode="auto">
          <a:xfrm>
            <a:off x="381000" y="0"/>
            <a:ext cx="83835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tx2"/>
                </a:solidFill>
              </a:rPr>
              <a:t>Standards (enforceable/aspirational)</a:t>
            </a:r>
          </a:p>
        </p:txBody>
      </p:sp>
      <p:sp>
        <p:nvSpPr>
          <p:cNvPr id="9219" name="Oval 1029"/>
          <p:cNvSpPr>
            <a:spLocks noChangeArrowheads="1"/>
          </p:cNvSpPr>
          <p:nvPr/>
        </p:nvSpPr>
        <p:spPr bwMode="auto">
          <a:xfrm>
            <a:off x="304800" y="685800"/>
            <a:ext cx="26670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Text Box 1030"/>
          <p:cNvSpPr txBox="1">
            <a:spLocks noChangeArrowheads="1"/>
          </p:cNvSpPr>
          <p:nvPr/>
        </p:nvSpPr>
        <p:spPr bwMode="auto">
          <a:xfrm>
            <a:off x="533400" y="838200"/>
            <a:ext cx="27432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3366"/>
                </a:solidFill>
              </a:rPr>
              <a:t>Commitment to clients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     exceptions</a:t>
            </a:r>
          </a:p>
        </p:txBody>
      </p:sp>
      <p:grpSp>
        <p:nvGrpSpPr>
          <p:cNvPr id="9221" name="Group 1036"/>
          <p:cNvGrpSpPr>
            <a:grpSpLocks/>
          </p:cNvGrpSpPr>
          <p:nvPr/>
        </p:nvGrpSpPr>
        <p:grpSpPr bwMode="auto">
          <a:xfrm>
            <a:off x="0" y="2286000"/>
            <a:ext cx="3276600" cy="1981200"/>
            <a:chOff x="144" y="1920"/>
            <a:chExt cx="2064" cy="1248"/>
          </a:xfrm>
        </p:grpSpPr>
        <p:sp>
          <p:nvSpPr>
            <p:cNvPr id="9226" name="Oval 1031"/>
            <p:cNvSpPr>
              <a:spLocks noChangeArrowheads="1"/>
            </p:cNvSpPr>
            <p:nvPr/>
          </p:nvSpPr>
          <p:spPr bwMode="auto">
            <a:xfrm>
              <a:off x="144" y="1920"/>
              <a:ext cx="2064" cy="12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Text Box 1032"/>
            <p:cNvSpPr txBox="1">
              <a:spLocks noChangeArrowheads="1"/>
            </p:cNvSpPr>
            <p:nvPr/>
          </p:nvSpPr>
          <p:spPr bwMode="auto">
            <a:xfrm>
              <a:off x="336" y="2064"/>
              <a:ext cx="1824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3333CC"/>
                  </a:solidFill>
                </a:rPr>
                <a:t>Self-determination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 id &amp; pursue goals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Awareness of risks</a:t>
              </a:r>
            </a:p>
          </p:txBody>
        </p:sp>
      </p:grpSp>
      <p:sp>
        <p:nvSpPr>
          <p:cNvPr id="9222" name="Rectangle 1033"/>
          <p:cNvSpPr>
            <a:spLocks noChangeArrowheads="1"/>
          </p:cNvSpPr>
          <p:nvPr/>
        </p:nvSpPr>
        <p:spPr bwMode="auto">
          <a:xfrm>
            <a:off x="4114800" y="1219200"/>
            <a:ext cx="2286000" cy="495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3333CC"/>
              </a:solidFill>
            </a:endParaRPr>
          </a:p>
        </p:txBody>
      </p:sp>
      <p:sp>
        <p:nvSpPr>
          <p:cNvPr id="9223" name="Text Box 1035"/>
          <p:cNvSpPr txBox="1">
            <a:spLocks noChangeArrowheads="1"/>
          </p:cNvSpPr>
          <p:nvPr/>
        </p:nvSpPr>
        <p:spPr bwMode="auto">
          <a:xfrm>
            <a:off x="4267200" y="1219200"/>
            <a:ext cx="2057400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Informed Consent</a:t>
            </a:r>
          </a:p>
          <a:p>
            <a:pPr>
              <a:spcBef>
                <a:spcPct val="50000"/>
              </a:spcBef>
            </a:pPr>
            <a:r>
              <a:rPr lang="en-US" sz="1800"/>
              <a:t>Disclosure</a:t>
            </a:r>
          </a:p>
          <a:p>
            <a:pPr>
              <a:spcBef>
                <a:spcPct val="50000"/>
              </a:spcBef>
            </a:pPr>
            <a:r>
              <a:rPr lang="en-US" sz="1800"/>
              <a:t>Comprehension</a:t>
            </a:r>
          </a:p>
          <a:p>
            <a:pPr>
              <a:spcBef>
                <a:spcPct val="50000"/>
              </a:spcBef>
            </a:pPr>
            <a:r>
              <a:rPr lang="en-US" sz="1800"/>
              <a:t>3</a:t>
            </a:r>
            <a:r>
              <a:rPr lang="en-US" sz="1800" baseline="30000"/>
              <a:t>rd</a:t>
            </a:r>
            <a:r>
              <a:rPr lang="en-US" sz="1800"/>
              <a:t> party if needed</a:t>
            </a:r>
          </a:p>
          <a:p>
            <a:pPr>
              <a:spcBef>
                <a:spcPct val="50000"/>
              </a:spcBef>
            </a:pPr>
            <a:r>
              <a:rPr lang="en-US" sz="1800"/>
              <a:t>Involuntary</a:t>
            </a:r>
          </a:p>
          <a:p>
            <a:pPr>
              <a:spcBef>
                <a:spcPct val="50000"/>
              </a:spcBef>
            </a:pPr>
            <a:r>
              <a:rPr lang="en-US" sz="1800"/>
              <a:t>Disclosure &amp; refusal rights</a:t>
            </a:r>
          </a:p>
          <a:p>
            <a:pPr>
              <a:spcBef>
                <a:spcPct val="50000"/>
              </a:spcBef>
            </a:pPr>
            <a:r>
              <a:rPr lang="en-US" sz="1800"/>
              <a:t>Caveats of electronic media</a:t>
            </a:r>
          </a:p>
          <a:p>
            <a:pPr>
              <a:spcBef>
                <a:spcPct val="50000"/>
              </a:spcBef>
            </a:pPr>
            <a:r>
              <a:rPr lang="en-US" sz="1800"/>
              <a:t>Informed Consent prior to observation/taping</a:t>
            </a:r>
          </a:p>
        </p:txBody>
      </p:sp>
      <p:sp>
        <p:nvSpPr>
          <p:cNvPr id="9224" name="Oval 1037"/>
          <p:cNvSpPr>
            <a:spLocks noChangeArrowheads="1"/>
          </p:cNvSpPr>
          <p:nvPr/>
        </p:nvSpPr>
        <p:spPr bwMode="auto">
          <a:xfrm>
            <a:off x="0" y="4419600"/>
            <a:ext cx="35814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1038"/>
          <p:cNvSpPr txBox="1">
            <a:spLocks noChangeArrowheads="1"/>
          </p:cNvSpPr>
          <p:nvPr/>
        </p:nvSpPr>
        <p:spPr bwMode="auto">
          <a:xfrm>
            <a:off x="457200" y="4648200"/>
            <a:ext cx="32004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3300"/>
                </a:solidFill>
              </a:rPr>
              <a:t>Competence</a:t>
            </a:r>
          </a:p>
          <a:p>
            <a:pPr>
              <a:spcBef>
                <a:spcPct val="50000"/>
              </a:spcBef>
            </a:pPr>
            <a:r>
              <a:rPr lang="en-US"/>
              <a:t>Accurate representation Prepare &amp; care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Standards (enforceable/aspirational)</a:t>
            </a:r>
            <a:br>
              <a:rPr lang="en-US" smtClean="0"/>
            </a:br>
            <a:endParaRPr lang="en-US" smtClean="0"/>
          </a:p>
        </p:txBody>
      </p:sp>
      <p:grpSp>
        <p:nvGrpSpPr>
          <p:cNvPr id="10243" name="Group 7"/>
          <p:cNvGrpSpPr>
            <a:grpSpLocks/>
          </p:cNvGrpSpPr>
          <p:nvPr/>
        </p:nvGrpSpPr>
        <p:grpSpPr bwMode="auto">
          <a:xfrm>
            <a:off x="0" y="1676400"/>
            <a:ext cx="4572000" cy="1905000"/>
            <a:chOff x="0" y="960"/>
            <a:chExt cx="2880" cy="1200"/>
          </a:xfrm>
        </p:grpSpPr>
        <p:sp>
          <p:nvSpPr>
            <p:cNvPr id="10248" name="Oval 4"/>
            <p:cNvSpPr>
              <a:spLocks noChangeArrowheads="1"/>
            </p:cNvSpPr>
            <p:nvPr/>
          </p:nvSpPr>
          <p:spPr bwMode="auto">
            <a:xfrm>
              <a:off x="0" y="960"/>
              <a:ext cx="2880" cy="1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Text Box 6"/>
            <p:cNvSpPr txBox="1">
              <a:spLocks noChangeArrowheads="1"/>
            </p:cNvSpPr>
            <p:nvPr/>
          </p:nvSpPr>
          <p:spPr bwMode="auto">
            <a:xfrm>
              <a:off x="576" y="1248"/>
              <a:ext cx="1776" cy="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Understanding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Possess/Develop knowledge</a:t>
              </a:r>
            </a:p>
          </p:txBody>
        </p:sp>
      </p:grp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685800" y="18288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Cult Comp. &amp; Diversity</a:t>
            </a:r>
          </a:p>
        </p:txBody>
      </p:sp>
      <p:sp>
        <p:nvSpPr>
          <p:cNvPr id="10245" name="Oval 11"/>
          <p:cNvSpPr>
            <a:spLocks noChangeArrowheads="1"/>
          </p:cNvSpPr>
          <p:nvPr/>
        </p:nvSpPr>
        <p:spPr bwMode="auto">
          <a:xfrm>
            <a:off x="2209800" y="3886200"/>
            <a:ext cx="6705600" cy="297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Text Box 12"/>
          <p:cNvSpPr txBox="1">
            <a:spLocks noChangeArrowheads="1"/>
          </p:cNvSpPr>
          <p:nvPr/>
        </p:nvSpPr>
        <p:spPr bwMode="auto">
          <a:xfrm>
            <a:off x="3733800" y="3962400"/>
            <a:ext cx="41148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Conflict of Interest</a:t>
            </a:r>
          </a:p>
          <a:p>
            <a:pPr>
              <a:spcBef>
                <a:spcPct val="50000"/>
              </a:spcBef>
            </a:pPr>
            <a:r>
              <a:rPr lang="en-US"/>
              <a:t>Clarify &amp; keep clients primary</a:t>
            </a:r>
          </a:p>
          <a:p>
            <a:pPr>
              <a:spcBef>
                <a:spcPct val="50000"/>
              </a:spcBef>
            </a:pPr>
            <a:r>
              <a:rPr lang="en-US"/>
              <a:t>Exploitation</a:t>
            </a:r>
          </a:p>
          <a:p>
            <a:pPr>
              <a:spcBef>
                <a:spcPct val="50000"/>
              </a:spcBef>
            </a:pPr>
            <a:r>
              <a:rPr lang="en-US"/>
              <a:t>Dual relationships</a:t>
            </a:r>
          </a:p>
        </p:txBody>
      </p:sp>
      <p:sp>
        <p:nvSpPr>
          <p:cNvPr id="10247" name="Line 13"/>
          <p:cNvSpPr>
            <a:spLocks noChangeShapeType="1"/>
          </p:cNvSpPr>
          <p:nvPr/>
        </p:nvSpPr>
        <p:spPr bwMode="auto">
          <a:xfrm>
            <a:off x="3810000" y="5334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411</Words>
  <Application>Microsoft Office PowerPoint</Application>
  <PresentationFormat>On-screen Show (4:3)</PresentationFormat>
  <Paragraphs>56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Times New Roman</vt:lpstr>
      <vt:lpstr>Arial</vt:lpstr>
      <vt:lpstr>Calibri</vt:lpstr>
      <vt:lpstr>Default Design</vt:lpstr>
      <vt:lpstr>e</vt:lpstr>
      <vt:lpstr>Ethics and Social Work</vt:lpstr>
      <vt:lpstr>What it is &amp; isn’t</vt:lpstr>
      <vt:lpstr>Ethical Principles</vt:lpstr>
      <vt:lpstr>If you were a counselor or social worker, would be uncomfortable working with the following population? Undocumented immigrants  A. Yes B. NO  </vt:lpstr>
      <vt:lpstr>Slide 6</vt:lpstr>
      <vt:lpstr>Slide 7</vt:lpstr>
      <vt:lpstr>Slide 8</vt:lpstr>
      <vt:lpstr>Standards (enforceable/aspirational) </vt:lpstr>
      <vt:lpstr>Case Examples</vt:lpstr>
      <vt:lpstr>Mother and custody</vt:lpstr>
    </vt:vector>
  </TitlesOfParts>
  <Company>School of Social Welfare - University of Kansas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and Social Work</dc:title>
  <dc:creator>Grants</dc:creator>
  <cp:lastModifiedBy>SKapp</cp:lastModifiedBy>
  <cp:revision>9</cp:revision>
  <dcterms:created xsi:type="dcterms:W3CDTF">2002-09-18T20:46:11Z</dcterms:created>
  <dcterms:modified xsi:type="dcterms:W3CDTF">2010-09-27T19:27:43Z</dcterms:modified>
</cp:coreProperties>
</file>